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4.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5.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9" r:id="rId3"/>
    <p:sldMasterId id="2147483691" r:id="rId4"/>
    <p:sldMasterId id="2147483703" r:id="rId5"/>
    <p:sldMasterId id="2147483715" r:id="rId6"/>
  </p:sldMasterIdLst>
  <p:notesMasterIdLst>
    <p:notesMasterId r:id="rId49"/>
  </p:notesMasterIdLst>
  <p:sldIdLst>
    <p:sldId id="256" r:id="rId7"/>
    <p:sldId id="302" r:id="rId8"/>
    <p:sldId id="258" r:id="rId9"/>
    <p:sldId id="277" r:id="rId10"/>
    <p:sldId id="278" r:id="rId11"/>
    <p:sldId id="279" r:id="rId12"/>
    <p:sldId id="289" r:id="rId13"/>
    <p:sldId id="290" r:id="rId14"/>
    <p:sldId id="294" r:id="rId15"/>
    <p:sldId id="273" r:id="rId16"/>
    <p:sldId id="287" r:id="rId17"/>
    <p:sldId id="296" r:id="rId18"/>
    <p:sldId id="291" r:id="rId19"/>
    <p:sldId id="282" r:id="rId20"/>
    <p:sldId id="281" r:id="rId21"/>
    <p:sldId id="285" r:id="rId22"/>
    <p:sldId id="257" r:id="rId23"/>
    <p:sldId id="292" r:id="rId24"/>
    <p:sldId id="268" r:id="rId25"/>
    <p:sldId id="303" r:id="rId26"/>
    <p:sldId id="259" r:id="rId27"/>
    <p:sldId id="260" r:id="rId28"/>
    <p:sldId id="262" r:id="rId29"/>
    <p:sldId id="263" r:id="rId30"/>
    <p:sldId id="264" r:id="rId31"/>
    <p:sldId id="265" r:id="rId32"/>
    <p:sldId id="266" r:id="rId33"/>
    <p:sldId id="272" r:id="rId34"/>
    <p:sldId id="275" r:id="rId35"/>
    <p:sldId id="270" r:id="rId36"/>
    <p:sldId id="269" r:id="rId37"/>
    <p:sldId id="295" r:id="rId38"/>
    <p:sldId id="267" r:id="rId39"/>
    <p:sldId id="283" r:id="rId40"/>
    <p:sldId id="284" r:id="rId41"/>
    <p:sldId id="297" r:id="rId42"/>
    <p:sldId id="298" r:id="rId43"/>
    <p:sldId id="299" r:id="rId44"/>
    <p:sldId id="300" r:id="rId45"/>
    <p:sldId id="301" r:id="rId46"/>
    <p:sldId id="288" r:id="rId47"/>
    <p:sldId id="280" r:id="rId4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8" Type="http://schemas.openxmlformats.org/officeDocument/2006/relationships/slide" Target="slides/slide2.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873418-954F-4C70-A7E2-CA1779E16D78}" type="datetimeFigureOut">
              <a:rPr lang="tr-TR" smtClean="0"/>
              <a:t>12.12.2019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526A57-839B-4561-84BE-A9476B7DAEAC}" type="slidenum">
              <a:rPr lang="tr-TR" smtClean="0"/>
              <a:t>‹#›</a:t>
            </a:fld>
            <a:endParaRPr lang="tr-TR"/>
          </a:p>
        </p:txBody>
      </p:sp>
    </p:spTree>
    <p:extLst>
      <p:ext uri="{BB962C8B-B14F-4D97-AF65-F5344CB8AC3E}">
        <p14:creationId xmlns:p14="http://schemas.microsoft.com/office/powerpoint/2010/main" val="687588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smtClean="0"/>
          </a:p>
          <a:p>
            <a:endParaRPr lang="tr-TR" dirty="0"/>
          </a:p>
        </p:txBody>
      </p:sp>
      <p:sp>
        <p:nvSpPr>
          <p:cNvPr id="4" name="Slayt Numarası Yer Tutucusu 3"/>
          <p:cNvSpPr>
            <a:spLocks noGrp="1"/>
          </p:cNvSpPr>
          <p:nvPr>
            <p:ph type="sldNum" sz="quarter" idx="10"/>
          </p:nvPr>
        </p:nvSpPr>
        <p:spPr/>
        <p:txBody>
          <a:bodyPr/>
          <a:lstStyle/>
          <a:p>
            <a:fld id="{F4526A57-839B-4561-84BE-A9476B7DAEAC}" type="slidenum">
              <a:rPr lang="tr-TR" smtClean="0"/>
              <a:t>17</a:t>
            </a:fld>
            <a:endParaRPr lang="tr-TR"/>
          </a:p>
        </p:txBody>
      </p:sp>
    </p:spTree>
    <p:extLst>
      <p:ext uri="{BB962C8B-B14F-4D97-AF65-F5344CB8AC3E}">
        <p14:creationId xmlns:p14="http://schemas.microsoft.com/office/powerpoint/2010/main" val="3312152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12/12/2019</a:t>
            </a:fld>
            <a:endParaRPr lang="en-US"/>
          </a:p>
        </p:txBody>
      </p:sp>
      <p:sp>
        <p:nvSpPr>
          <p:cNvPr id="4" name="Holder 4"/>
          <p:cNvSpPr>
            <a:spLocks noGrp="1"/>
          </p:cNvSpPr>
          <p:nvPr>
            <p:ph type="sldNum" sz="quarter" idx="7"/>
          </p:nvPr>
        </p:nvSpPr>
        <p:spPr/>
        <p:txBody>
          <a:bodyPr lIns="0" tIns="0" rIns="0" bIns="0"/>
          <a:lstStyle>
            <a:lvl1pPr>
              <a:defRPr sz="800" b="0" i="0">
                <a:solidFill>
                  <a:schemeClr val="tx1"/>
                </a:solidFill>
                <a:latin typeface="Arial"/>
                <a:cs typeface="Arial"/>
              </a:defRPr>
            </a:lvl1pPr>
          </a:lstStyle>
          <a:p>
            <a:pPr marL="38100">
              <a:lnSpc>
                <a:spcPct val="100000"/>
              </a:lnSpc>
              <a:spcBef>
                <a:spcPts val="35"/>
              </a:spcBef>
            </a:pPr>
            <a:fld id="{81D60167-4931-47E6-BA6A-407CBD079E47}" type="slidenum">
              <a:rPr spc="5" dirty="0"/>
              <a:t>‹#›</a:t>
            </a:fld>
            <a:endParaRPr spc="5" dirty="0"/>
          </a:p>
        </p:txBody>
      </p:sp>
    </p:spTree>
    <p:extLst>
      <p:ext uri="{BB962C8B-B14F-4D97-AF65-F5344CB8AC3E}">
        <p14:creationId xmlns:p14="http://schemas.microsoft.com/office/powerpoint/2010/main" val="3723899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DF2F1E"/>
          </a:solidFill>
        </p:spPr>
        <p:txBody>
          <a:bodyPr wrap="square" lIns="0" tIns="0" rIns="0" bIns="0" rtlCol="0"/>
          <a:lstStyle/>
          <a:p>
            <a:endParaRPr smtClean="0">
              <a:solidFill>
                <a:prstClr val="black"/>
              </a:solidFill>
            </a:endParaRPr>
          </a:p>
        </p:txBody>
      </p:sp>
      <p:sp>
        <p:nvSpPr>
          <p:cNvPr id="17" name="bg object 17"/>
          <p:cNvSpPr/>
          <p:nvPr/>
        </p:nvSpPr>
        <p:spPr>
          <a:xfrm>
            <a:off x="381000" y="609600"/>
            <a:ext cx="8229600" cy="152400"/>
          </a:xfrm>
          <a:custGeom>
            <a:avLst/>
            <a:gdLst/>
            <a:ahLst/>
            <a:cxnLst/>
            <a:rect l="l" t="t" r="r" b="b"/>
            <a:pathLst>
              <a:path w="8229600" h="152400">
                <a:moveTo>
                  <a:pt x="0" y="152400"/>
                </a:moveTo>
                <a:lnTo>
                  <a:pt x="0" y="0"/>
                </a:lnTo>
                <a:lnTo>
                  <a:pt x="8229600" y="0"/>
                </a:lnTo>
              </a:path>
            </a:pathLst>
          </a:custGeom>
          <a:ln w="12700">
            <a:solidFill>
              <a:srgbClr val="FFFFFF"/>
            </a:solidFill>
          </a:ln>
        </p:spPr>
        <p:txBody>
          <a:bodyPr wrap="square" lIns="0" tIns="0" rIns="0" bIns="0" rtlCol="0"/>
          <a:lstStyle/>
          <a:p>
            <a:endParaRPr smtClean="0">
              <a:solidFill>
                <a:prstClr val="black"/>
              </a:solidFill>
            </a:endParaRPr>
          </a:p>
        </p:txBody>
      </p:sp>
      <p:sp>
        <p:nvSpPr>
          <p:cNvPr id="2" name="Holder 2"/>
          <p:cNvSpPr>
            <a:spLocks noGrp="1"/>
          </p:cNvSpPr>
          <p:nvPr>
            <p:ph type="ctrTitle"/>
          </p:nvPr>
        </p:nvSpPr>
        <p:spPr>
          <a:xfrm>
            <a:off x="520700" y="663905"/>
            <a:ext cx="8102600" cy="331469"/>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12/12/2019</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11341530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1">
                <a:solidFill>
                  <a:schemeClr val="bg1"/>
                </a:solidFill>
                <a:latin typeface="Georgia"/>
                <a:cs typeface="Georgia"/>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Georgia"/>
                <a:cs typeface="Georgi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12/12/2019</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21875023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1">
                <a:solidFill>
                  <a:schemeClr val="bg1"/>
                </a:solidFill>
                <a:latin typeface="Georgia"/>
                <a:cs typeface="Georgi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12/12/2019</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8081995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1">
                <a:solidFill>
                  <a:schemeClr val="bg1"/>
                </a:solidFill>
                <a:latin typeface="Georgia"/>
                <a:cs typeface="Georgi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12/12/2019</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16747867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12/12/2019</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36923213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215107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5454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566067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135488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606633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982870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751344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455718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885275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531778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743162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71584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247645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984347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330332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336817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0501024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6688337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919392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613045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8321882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12835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12.12.2019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317544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6162982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727719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0180708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7622234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3333767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568057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0230878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4317980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9250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12.12.2019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6494006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5104004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8160575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1785671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2123761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7402632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1102782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8711915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566220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08411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12.12.2019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6543696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58699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12.12.2019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heme" Target="../theme/theme2.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4.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5.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theme" Target="../theme/theme6.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12.12.2019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81000" y="609600"/>
            <a:ext cx="8229600" cy="152400"/>
          </a:xfrm>
          <a:custGeom>
            <a:avLst/>
            <a:gdLst/>
            <a:ahLst/>
            <a:cxnLst/>
            <a:rect l="l" t="t" r="r" b="b"/>
            <a:pathLst>
              <a:path w="8229600" h="152400">
                <a:moveTo>
                  <a:pt x="0" y="152400"/>
                </a:moveTo>
                <a:lnTo>
                  <a:pt x="0" y="0"/>
                </a:lnTo>
                <a:lnTo>
                  <a:pt x="8229600" y="0"/>
                </a:lnTo>
              </a:path>
            </a:pathLst>
          </a:custGeom>
          <a:ln w="12700">
            <a:solidFill>
              <a:srgbClr val="DF2F1E"/>
            </a:solidFill>
          </a:ln>
        </p:spPr>
        <p:txBody>
          <a:bodyPr wrap="square" lIns="0" tIns="0" rIns="0" bIns="0" rtlCol="0"/>
          <a:lstStyle/>
          <a:p>
            <a:endParaRPr smtClean="0">
              <a:solidFill>
                <a:prstClr val="black"/>
              </a:solidFill>
            </a:endParaRPr>
          </a:p>
        </p:txBody>
      </p:sp>
      <p:sp>
        <p:nvSpPr>
          <p:cNvPr id="2" name="Holder 2"/>
          <p:cNvSpPr>
            <a:spLocks noGrp="1"/>
          </p:cNvSpPr>
          <p:nvPr>
            <p:ph type="title"/>
          </p:nvPr>
        </p:nvSpPr>
        <p:spPr>
          <a:xfrm>
            <a:off x="1883155" y="763270"/>
            <a:ext cx="5377688" cy="1391920"/>
          </a:xfrm>
          <a:prstGeom prst="rect">
            <a:avLst/>
          </a:prstGeom>
        </p:spPr>
        <p:txBody>
          <a:bodyPr wrap="square" lIns="0" tIns="0" rIns="0" bIns="0">
            <a:spAutoFit/>
          </a:bodyPr>
          <a:lstStyle>
            <a:lvl1pPr>
              <a:defRPr sz="3200" b="1" i="1">
                <a:solidFill>
                  <a:schemeClr val="bg1"/>
                </a:solidFill>
                <a:latin typeface="Georgia"/>
                <a:cs typeface="Georgia"/>
              </a:defRPr>
            </a:lvl1pPr>
          </a:lstStyle>
          <a:p>
            <a:endParaRPr/>
          </a:p>
        </p:txBody>
      </p:sp>
      <p:sp>
        <p:nvSpPr>
          <p:cNvPr id="3" name="Holder 3"/>
          <p:cNvSpPr>
            <a:spLocks noGrp="1"/>
          </p:cNvSpPr>
          <p:nvPr>
            <p:ph type="body" idx="1"/>
          </p:nvPr>
        </p:nvSpPr>
        <p:spPr>
          <a:xfrm>
            <a:off x="520700" y="1688084"/>
            <a:ext cx="7889875" cy="1969135"/>
          </a:xfrm>
          <a:prstGeom prst="rect">
            <a:avLst/>
          </a:prstGeom>
        </p:spPr>
        <p:txBody>
          <a:bodyPr wrap="square" lIns="0" tIns="0" rIns="0" bIns="0">
            <a:spAutoFit/>
          </a:bodyPr>
          <a:lstStyle>
            <a:lvl1pPr>
              <a:defRPr sz="1800" b="0" i="0">
                <a:solidFill>
                  <a:schemeClr val="tx1"/>
                </a:solidFill>
                <a:latin typeface="Georgia"/>
                <a:cs typeface="Georgia"/>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12/12/2019</a:t>
            </a:fld>
            <a:endParaRPr lang="en-US">
              <a:solidFill>
                <a:prstClr val="black">
                  <a:tint val="75000"/>
                </a:prstClr>
              </a:solidFill>
            </a:endParaRPr>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394024091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37170968"/>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70928361"/>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83335945"/>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DED520-66D8-49D7-AA2A-715B52CF4745}" type="datetimeFigureOut">
              <a:rPr lang="tr-TR" smtClean="0">
                <a:solidFill>
                  <a:prstClr val="black">
                    <a:tint val="75000"/>
                  </a:prstClr>
                </a:solidFill>
              </a:rPr>
              <a:pPr/>
              <a:t>12.12.2019</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C9738C-AAA1-4075-883B-10884B64858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31933920"/>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jp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jpg"/><Relationship Id="rId18" Type="http://schemas.openxmlformats.org/officeDocument/2006/relationships/image" Target="../media/image17.png"/><Relationship Id="rId3" Type="http://schemas.openxmlformats.org/officeDocument/2006/relationships/image" Target="../media/image2.jpg"/><Relationship Id="rId7" Type="http://schemas.openxmlformats.org/officeDocument/2006/relationships/image" Target="../media/image6.jpg"/><Relationship Id="rId12" Type="http://schemas.openxmlformats.org/officeDocument/2006/relationships/image" Target="../media/image11.jpg"/><Relationship Id="rId17" Type="http://schemas.openxmlformats.org/officeDocument/2006/relationships/image" Target="../media/image16.jpg"/><Relationship Id="rId2" Type="http://schemas.openxmlformats.org/officeDocument/2006/relationships/image" Target="../media/image1.jpg"/><Relationship Id="rId16" Type="http://schemas.openxmlformats.org/officeDocument/2006/relationships/image" Target="../media/image15.jpg"/><Relationship Id="rId1" Type="http://schemas.openxmlformats.org/officeDocument/2006/relationships/slideLayout" Target="../slideLayouts/slideLayout12.xml"/><Relationship Id="rId6" Type="http://schemas.openxmlformats.org/officeDocument/2006/relationships/image" Target="../media/image5.jpg"/><Relationship Id="rId11" Type="http://schemas.openxmlformats.org/officeDocument/2006/relationships/image" Target="../media/image10.jpg"/><Relationship Id="rId5" Type="http://schemas.openxmlformats.org/officeDocument/2006/relationships/image" Target="../media/image4.jpg"/><Relationship Id="rId15" Type="http://schemas.openxmlformats.org/officeDocument/2006/relationships/image" Target="../media/image14.jpg"/><Relationship Id="rId10" Type="http://schemas.openxmlformats.org/officeDocument/2006/relationships/image" Target="../media/image9.jpg"/><Relationship Id="rId19" Type="http://schemas.openxmlformats.org/officeDocument/2006/relationships/image" Target="../media/image18.jpg"/><Relationship Id="rId4" Type="http://schemas.openxmlformats.org/officeDocument/2006/relationships/image" Target="../media/image3.jpg"/><Relationship Id="rId9" Type="http://schemas.openxmlformats.org/officeDocument/2006/relationships/image" Target="../media/image8.jpg"/><Relationship Id="rId14"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Şirketlerde Kurumsallaşma ve Aile Anayasası</a:t>
            </a:r>
            <a:endParaRPr lang="tr-TR" dirty="0"/>
          </a:p>
        </p:txBody>
      </p:sp>
      <p:sp>
        <p:nvSpPr>
          <p:cNvPr id="3" name="Alt Başlık 2"/>
          <p:cNvSpPr>
            <a:spLocks noGrp="1"/>
          </p:cNvSpPr>
          <p:nvPr>
            <p:ph type="subTitle" idx="1"/>
          </p:nvPr>
        </p:nvSpPr>
        <p:spPr/>
        <p:txBody>
          <a:bodyPr/>
          <a:lstStyle/>
          <a:p>
            <a:r>
              <a:rPr lang="tr-TR" b="1" dirty="0" smtClean="0">
                <a:solidFill>
                  <a:schemeClr val="tx1"/>
                </a:solidFill>
              </a:rPr>
              <a:t>Prof. Dr. Neslihan Derin</a:t>
            </a:r>
            <a:endParaRPr lang="tr-TR" b="1" dirty="0">
              <a:solidFill>
                <a:schemeClr val="tx1"/>
              </a:solidFill>
            </a:endParaRPr>
          </a:p>
        </p:txBody>
      </p:sp>
    </p:spTree>
    <p:extLst>
      <p:ext uri="{BB962C8B-B14F-4D97-AF65-F5344CB8AC3E}">
        <p14:creationId xmlns:p14="http://schemas.microsoft.com/office/powerpoint/2010/main" val="4964835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88951" y="730923"/>
            <a:ext cx="5765330" cy="663643"/>
          </a:xfrm>
          <a:prstGeom prst="rect">
            <a:avLst/>
          </a:prstGeom>
        </p:spPr>
        <p:txBody>
          <a:bodyPr vert="horz" wrap="square" lIns="0" tIns="47625" rIns="0" bIns="0" rtlCol="0">
            <a:spAutoFit/>
          </a:bodyPr>
          <a:lstStyle/>
          <a:p>
            <a:pPr marL="783590" marR="5080" indent="-771525">
              <a:lnSpc>
                <a:spcPts val="2400"/>
              </a:lnSpc>
              <a:spcBef>
                <a:spcPts val="375"/>
              </a:spcBef>
            </a:pPr>
            <a:r>
              <a:rPr lang="tr-TR" sz="2200" b="1" spc="-10" dirty="0" smtClean="0">
                <a:solidFill>
                  <a:srgbClr val="FF0000"/>
                </a:solidFill>
                <a:latin typeface="Arial"/>
                <a:cs typeface="Arial"/>
              </a:rPr>
              <a:t>       </a:t>
            </a:r>
            <a:r>
              <a:rPr sz="2200" b="1" spc="-10" dirty="0" smtClean="0">
                <a:solidFill>
                  <a:srgbClr val="FF0000"/>
                </a:solidFill>
                <a:latin typeface="Arial"/>
                <a:cs typeface="Arial"/>
              </a:rPr>
              <a:t>AİLE </a:t>
            </a:r>
            <a:r>
              <a:rPr sz="2200" b="1" spc="-5" dirty="0">
                <a:solidFill>
                  <a:srgbClr val="FF0000"/>
                </a:solidFill>
                <a:latin typeface="Arial"/>
                <a:cs typeface="Arial"/>
              </a:rPr>
              <a:t>ŞİRKETİNİN YAPISI VE</a:t>
            </a:r>
            <a:r>
              <a:rPr sz="2200" b="1" spc="-220" dirty="0">
                <a:solidFill>
                  <a:srgbClr val="FF0000"/>
                </a:solidFill>
                <a:latin typeface="Arial"/>
                <a:cs typeface="Arial"/>
              </a:rPr>
              <a:t> </a:t>
            </a:r>
            <a:r>
              <a:rPr sz="2200" b="1" spc="-5" dirty="0">
                <a:solidFill>
                  <a:srgbClr val="FF0000"/>
                </a:solidFill>
                <a:latin typeface="Arial"/>
                <a:cs typeface="Arial"/>
              </a:rPr>
              <a:t>AİLE  ŞİRKETİNDEKİ</a:t>
            </a:r>
            <a:r>
              <a:rPr sz="2200" b="1" spc="-10" dirty="0">
                <a:solidFill>
                  <a:srgbClr val="FF0000"/>
                </a:solidFill>
                <a:latin typeface="Arial"/>
                <a:cs typeface="Arial"/>
              </a:rPr>
              <a:t> </a:t>
            </a:r>
            <a:r>
              <a:rPr sz="2200" b="1" spc="-5" dirty="0">
                <a:solidFill>
                  <a:srgbClr val="FF0000"/>
                </a:solidFill>
                <a:latin typeface="Arial"/>
                <a:cs typeface="Arial"/>
              </a:rPr>
              <a:t>ROLLER</a:t>
            </a:r>
            <a:endParaRPr sz="2200" dirty="0">
              <a:solidFill>
                <a:srgbClr val="FF0000"/>
              </a:solidFill>
              <a:latin typeface="Arial"/>
              <a:cs typeface="Arial"/>
            </a:endParaRPr>
          </a:p>
        </p:txBody>
      </p:sp>
      <p:sp>
        <p:nvSpPr>
          <p:cNvPr id="3" name="object 3"/>
          <p:cNvSpPr txBox="1"/>
          <p:nvPr/>
        </p:nvSpPr>
        <p:spPr>
          <a:xfrm>
            <a:off x="1524820" y="4617030"/>
            <a:ext cx="6326265" cy="1454885"/>
          </a:xfrm>
          <a:prstGeom prst="rect">
            <a:avLst/>
          </a:prstGeom>
        </p:spPr>
        <p:txBody>
          <a:bodyPr vert="horz" wrap="square" lIns="0" tIns="155575" rIns="0" bIns="0" rtlCol="0">
            <a:spAutoFit/>
          </a:bodyPr>
          <a:lstStyle/>
          <a:p>
            <a:pPr marL="372110" indent="-360045">
              <a:lnSpc>
                <a:spcPct val="100000"/>
              </a:lnSpc>
              <a:spcBef>
                <a:spcPts val="1225"/>
              </a:spcBef>
              <a:buSzPct val="90909"/>
              <a:buFont typeface="Symbol"/>
              <a:buChar char=""/>
              <a:tabLst>
                <a:tab pos="372110" algn="l"/>
                <a:tab pos="372745" algn="l"/>
              </a:tabLst>
            </a:pPr>
            <a:r>
              <a:rPr sz="2200" b="1" spc="-10" dirty="0">
                <a:latin typeface="Arial"/>
                <a:cs typeface="Arial"/>
              </a:rPr>
              <a:t>Aileden </a:t>
            </a:r>
            <a:r>
              <a:rPr sz="2200" b="1" spc="-5" dirty="0">
                <a:latin typeface="Arial"/>
                <a:cs typeface="Arial"/>
              </a:rPr>
              <a:t>gelen</a:t>
            </a:r>
            <a:r>
              <a:rPr sz="2200" b="1" spc="5" dirty="0">
                <a:latin typeface="Arial"/>
                <a:cs typeface="Arial"/>
              </a:rPr>
              <a:t> </a:t>
            </a:r>
            <a:r>
              <a:rPr sz="2200" b="1" spc="-10" dirty="0">
                <a:latin typeface="Arial"/>
                <a:cs typeface="Arial"/>
              </a:rPr>
              <a:t>roller</a:t>
            </a:r>
            <a:endParaRPr sz="2200" dirty="0">
              <a:latin typeface="Arial"/>
              <a:cs typeface="Arial"/>
            </a:endParaRPr>
          </a:p>
          <a:p>
            <a:pPr marL="372110" indent="-360045">
              <a:lnSpc>
                <a:spcPct val="100000"/>
              </a:lnSpc>
              <a:spcBef>
                <a:spcPts val="1130"/>
              </a:spcBef>
              <a:buSzPct val="90909"/>
              <a:buFont typeface="Symbol"/>
              <a:buChar char=""/>
              <a:tabLst>
                <a:tab pos="372110" algn="l"/>
                <a:tab pos="372745" algn="l"/>
              </a:tabLst>
            </a:pPr>
            <a:r>
              <a:rPr sz="2200" b="1" spc="-5" dirty="0">
                <a:latin typeface="Arial"/>
                <a:cs typeface="Arial"/>
              </a:rPr>
              <a:t>Mülkiyet hakkından gelen roller</a:t>
            </a:r>
            <a:endParaRPr sz="2200" dirty="0">
              <a:latin typeface="Arial"/>
              <a:cs typeface="Arial"/>
            </a:endParaRPr>
          </a:p>
          <a:p>
            <a:pPr marL="372110" indent="-360045">
              <a:lnSpc>
                <a:spcPct val="100000"/>
              </a:lnSpc>
              <a:spcBef>
                <a:spcPts val="1130"/>
              </a:spcBef>
              <a:buSzPct val="90909"/>
              <a:buFont typeface="Symbol"/>
              <a:buChar char=""/>
              <a:tabLst>
                <a:tab pos="372110" algn="l"/>
                <a:tab pos="372745" algn="l"/>
                <a:tab pos="4516120" algn="l"/>
              </a:tabLst>
            </a:pPr>
            <a:r>
              <a:rPr sz="2200" b="1" spc="-5" dirty="0">
                <a:latin typeface="Arial"/>
                <a:cs typeface="Arial"/>
              </a:rPr>
              <a:t>İşl</a:t>
            </a:r>
            <a:r>
              <a:rPr sz="2200" b="1" dirty="0">
                <a:latin typeface="Arial"/>
                <a:cs typeface="Arial"/>
              </a:rPr>
              <a:t>e</a:t>
            </a:r>
            <a:r>
              <a:rPr sz="2200" b="1" spc="-5" dirty="0">
                <a:latin typeface="Arial"/>
                <a:cs typeface="Arial"/>
              </a:rPr>
              <a:t>tmede</a:t>
            </a:r>
            <a:r>
              <a:rPr sz="2200" b="1" spc="15" dirty="0">
                <a:latin typeface="Arial"/>
                <a:cs typeface="Arial"/>
              </a:rPr>
              <a:t> </a:t>
            </a:r>
            <a:r>
              <a:rPr sz="2200" b="1" spc="-15" dirty="0">
                <a:latin typeface="Arial"/>
                <a:cs typeface="Arial"/>
              </a:rPr>
              <a:t>y</a:t>
            </a:r>
            <a:r>
              <a:rPr sz="2200" b="1" spc="-10" dirty="0">
                <a:latin typeface="Arial"/>
                <a:cs typeface="Arial"/>
              </a:rPr>
              <a:t>e</a:t>
            </a:r>
            <a:r>
              <a:rPr sz="2200" b="1" spc="-5" dirty="0">
                <a:latin typeface="Arial"/>
                <a:cs typeface="Arial"/>
              </a:rPr>
              <a:t>r </a:t>
            </a:r>
            <a:r>
              <a:rPr sz="2200" b="1" spc="-10" dirty="0">
                <a:latin typeface="Arial"/>
                <a:cs typeface="Arial"/>
              </a:rPr>
              <a:t>a</a:t>
            </a:r>
            <a:r>
              <a:rPr sz="2200" b="1" spc="-5" dirty="0">
                <a:latin typeface="Arial"/>
                <a:cs typeface="Arial"/>
              </a:rPr>
              <a:t>l</a:t>
            </a:r>
            <a:r>
              <a:rPr sz="2200" b="1" spc="-10" dirty="0">
                <a:latin typeface="Arial"/>
                <a:cs typeface="Arial"/>
              </a:rPr>
              <a:t>m</a:t>
            </a:r>
            <a:r>
              <a:rPr sz="2200" b="1" spc="-5" dirty="0">
                <a:latin typeface="Arial"/>
                <a:cs typeface="Arial"/>
              </a:rPr>
              <a:t>a</a:t>
            </a:r>
            <a:r>
              <a:rPr sz="2200" b="1" spc="-10" dirty="0">
                <a:latin typeface="Arial"/>
                <a:cs typeface="Arial"/>
              </a:rPr>
              <a:t>kt</a:t>
            </a:r>
            <a:r>
              <a:rPr sz="2200" b="1" spc="-5" dirty="0">
                <a:latin typeface="Arial"/>
                <a:cs typeface="Arial"/>
              </a:rPr>
              <a:t>an</a:t>
            </a:r>
            <a:r>
              <a:rPr sz="2200" b="1" dirty="0">
                <a:latin typeface="Arial"/>
                <a:cs typeface="Arial"/>
              </a:rPr>
              <a:t> </a:t>
            </a:r>
            <a:r>
              <a:rPr sz="2200" b="1" spc="-5" dirty="0">
                <a:latin typeface="Arial"/>
                <a:cs typeface="Arial"/>
              </a:rPr>
              <a:t>d</a:t>
            </a:r>
            <a:r>
              <a:rPr sz="2200" b="1" dirty="0">
                <a:latin typeface="Arial"/>
                <a:cs typeface="Arial"/>
              </a:rPr>
              <a:t>o</a:t>
            </a:r>
            <a:r>
              <a:rPr sz="2200" b="1" spc="-5" dirty="0">
                <a:latin typeface="Arial"/>
                <a:cs typeface="Arial"/>
              </a:rPr>
              <a:t>ğan</a:t>
            </a:r>
            <a:r>
              <a:rPr sz="2200" b="1" dirty="0">
                <a:latin typeface="Arial"/>
                <a:cs typeface="Arial"/>
              </a:rPr>
              <a:t>	</a:t>
            </a:r>
            <a:r>
              <a:rPr sz="2200" b="1" spc="-10" dirty="0">
                <a:latin typeface="Arial"/>
                <a:cs typeface="Arial"/>
              </a:rPr>
              <a:t>roll</a:t>
            </a:r>
            <a:r>
              <a:rPr sz="2200" b="1" dirty="0">
                <a:latin typeface="Arial"/>
                <a:cs typeface="Arial"/>
              </a:rPr>
              <a:t>e</a:t>
            </a:r>
            <a:r>
              <a:rPr sz="2200" b="1" spc="-5" dirty="0">
                <a:latin typeface="Arial"/>
                <a:cs typeface="Arial"/>
              </a:rPr>
              <a:t>r</a:t>
            </a:r>
            <a:endParaRPr sz="2200" dirty="0">
              <a:latin typeface="Arial"/>
              <a:cs typeface="Arial"/>
            </a:endParaRPr>
          </a:p>
        </p:txBody>
      </p:sp>
      <p:grpSp>
        <p:nvGrpSpPr>
          <p:cNvPr id="4" name="object 4"/>
          <p:cNvGrpSpPr/>
          <p:nvPr/>
        </p:nvGrpSpPr>
        <p:grpSpPr>
          <a:xfrm>
            <a:off x="1307007" y="1626697"/>
            <a:ext cx="6838790" cy="2671118"/>
            <a:chOff x="1051521" y="2562097"/>
            <a:chExt cx="5651500" cy="4164965"/>
          </a:xfrm>
        </p:grpSpPr>
        <p:sp>
          <p:nvSpPr>
            <p:cNvPr id="5" name="object 5"/>
            <p:cNvSpPr/>
            <p:nvPr/>
          </p:nvSpPr>
          <p:spPr>
            <a:xfrm>
              <a:off x="1158249" y="2663960"/>
              <a:ext cx="5544295" cy="4062965"/>
            </a:xfrm>
            <a:prstGeom prst="rect">
              <a:avLst/>
            </a:prstGeom>
            <a:blipFill>
              <a:blip r:embed="rId2" cstate="print"/>
              <a:stretch>
                <a:fillRect/>
              </a:stretch>
            </a:blipFill>
          </p:spPr>
          <p:txBody>
            <a:bodyPr wrap="square" lIns="0" tIns="0" rIns="0" bIns="0" rtlCol="0"/>
            <a:lstStyle/>
            <a:p>
              <a:endParaRPr dirty="0"/>
            </a:p>
          </p:txBody>
        </p:sp>
        <p:sp>
          <p:nvSpPr>
            <p:cNvPr id="6" name="object 6"/>
            <p:cNvSpPr/>
            <p:nvPr/>
          </p:nvSpPr>
          <p:spPr>
            <a:xfrm>
              <a:off x="1080096" y="2590672"/>
              <a:ext cx="5543041" cy="4056507"/>
            </a:xfrm>
            <a:prstGeom prst="rect">
              <a:avLst/>
            </a:prstGeom>
            <a:blipFill>
              <a:blip r:embed="rId3" cstate="print"/>
              <a:stretch>
                <a:fillRect/>
              </a:stretch>
            </a:blipFill>
          </p:spPr>
          <p:txBody>
            <a:bodyPr wrap="square" lIns="0" tIns="0" rIns="0" bIns="0" rtlCol="0"/>
            <a:lstStyle/>
            <a:p>
              <a:endParaRPr dirty="0"/>
            </a:p>
          </p:txBody>
        </p:sp>
        <p:sp>
          <p:nvSpPr>
            <p:cNvPr id="7" name="object 7"/>
            <p:cNvSpPr/>
            <p:nvPr/>
          </p:nvSpPr>
          <p:spPr>
            <a:xfrm>
              <a:off x="1080096" y="2590672"/>
              <a:ext cx="5543550" cy="4057015"/>
            </a:xfrm>
            <a:custGeom>
              <a:avLst/>
              <a:gdLst/>
              <a:ahLst/>
              <a:cxnLst/>
              <a:rect l="l" t="t" r="r" b="b"/>
              <a:pathLst>
                <a:path w="5543550" h="4057015">
                  <a:moveTo>
                    <a:pt x="0" y="4056507"/>
                  </a:moveTo>
                  <a:lnTo>
                    <a:pt x="5543041" y="4056507"/>
                  </a:lnTo>
                  <a:lnTo>
                    <a:pt x="5543041" y="0"/>
                  </a:lnTo>
                  <a:lnTo>
                    <a:pt x="0" y="0"/>
                  </a:lnTo>
                  <a:lnTo>
                    <a:pt x="0" y="4056507"/>
                  </a:lnTo>
                  <a:close/>
                </a:path>
              </a:pathLst>
            </a:custGeom>
            <a:ln w="57150">
              <a:solidFill>
                <a:srgbClr val="000000"/>
              </a:solidFill>
            </a:ln>
          </p:spPr>
          <p:txBody>
            <a:bodyPr wrap="square" lIns="0" tIns="0" rIns="0" bIns="0" rtlCol="0"/>
            <a:lstStyle/>
            <a:p>
              <a:endParaRPr dirty="0"/>
            </a:p>
          </p:txBody>
        </p:sp>
      </p:grpSp>
      <p:sp>
        <p:nvSpPr>
          <p:cNvPr id="8" name="object 8"/>
          <p:cNvSpPr txBox="1"/>
          <p:nvPr/>
        </p:nvSpPr>
        <p:spPr>
          <a:xfrm>
            <a:off x="4830030" y="277252"/>
            <a:ext cx="3417090" cy="228268"/>
          </a:xfrm>
          <a:prstGeom prst="rect">
            <a:avLst/>
          </a:prstGeom>
        </p:spPr>
        <p:txBody>
          <a:bodyPr vert="horz" wrap="square" lIns="0" tIns="12700" rIns="0" bIns="0" rtlCol="0">
            <a:spAutoFit/>
          </a:bodyPr>
          <a:lstStyle/>
          <a:p>
            <a:pPr marL="12700">
              <a:lnSpc>
                <a:spcPct val="100000"/>
              </a:lnSpc>
              <a:spcBef>
                <a:spcPts val="100"/>
              </a:spcBef>
            </a:pPr>
            <a:r>
              <a:rPr sz="1400" b="1" spc="-10" dirty="0">
                <a:latin typeface="Arial"/>
                <a:cs typeface="Arial"/>
              </a:rPr>
              <a:t>Aile </a:t>
            </a:r>
            <a:r>
              <a:rPr sz="1400" b="1" spc="-5" dirty="0">
                <a:latin typeface="Arial"/>
                <a:cs typeface="Arial"/>
              </a:rPr>
              <a:t>Şirketlerinde</a:t>
            </a:r>
            <a:r>
              <a:rPr sz="1400" b="1" spc="-20" dirty="0">
                <a:latin typeface="Arial"/>
                <a:cs typeface="Arial"/>
              </a:rPr>
              <a:t> </a:t>
            </a:r>
            <a:r>
              <a:rPr sz="1400" b="1" spc="-5" dirty="0">
                <a:latin typeface="Arial"/>
                <a:cs typeface="Arial"/>
              </a:rPr>
              <a:t>kurumsallaşma</a:t>
            </a:r>
            <a:endParaRPr sz="1400" dirty="0">
              <a:latin typeface="Arial"/>
              <a:cs typeface="Arial"/>
            </a:endParaRPr>
          </a:p>
        </p:txBody>
      </p:sp>
      <p:sp>
        <p:nvSpPr>
          <p:cNvPr id="9" name="object 9"/>
          <p:cNvSpPr txBox="1">
            <a:spLocks noGrp="1"/>
          </p:cNvSpPr>
          <p:nvPr>
            <p:ph type="sldNum" sz="quarter" idx="7"/>
          </p:nvPr>
        </p:nvSpPr>
        <p:spPr>
          <a:xfrm>
            <a:off x="6553200" y="6475113"/>
            <a:ext cx="2133600" cy="127599"/>
          </a:xfrm>
          <a:prstGeom prst="rect">
            <a:avLst/>
          </a:prstGeom>
        </p:spPr>
        <p:txBody>
          <a:bodyPr vert="horz" wrap="square" lIns="0" tIns="4445" rIns="0" bIns="0" rtlCol="0">
            <a:spAutoFit/>
          </a:bodyPr>
          <a:lstStyle/>
          <a:p>
            <a:pPr marL="38100">
              <a:lnSpc>
                <a:spcPct val="100000"/>
              </a:lnSpc>
              <a:spcBef>
                <a:spcPts val="35"/>
              </a:spcBef>
            </a:pPr>
            <a:endParaRPr spc="5" dirty="0"/>
          </a:p>
        </p:txBody>
      </p:sp>
    </p:spTree>
    <p:extLst>
      <p:ext uri="{BB962C8B-B14F-4D97-AF65-F5344CB8AC3E}">
        <p14:creationId xmlns:p14="http://schemas.microsoft.com/office/powerpoint/2010/main" val="3596533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dirty="0" err="1">
                <a:solidFill>
                  <a:srgbClr val="FF0000"/>
                </a:solidFill>
              </a:rPr>
              <a:t>Aile</a:t>
            </a:r>
            <a:r>
              <a:rPr lang="en-US" dirty="0">
                <a:solidFill>
                  <a:srgbClr val="FF0000"/>
                </a:solidFill>
              </a:rPr>
              <a:t> </a:t>
            </a:r>
            <a:r>
              <a:rPr lang="en-US" dirty="0" err="1">
                <a:solidFill>
                  <a:srgbClr val="FF0000"/>
                </a:solidFill>
              </a:rPr>
              <a:t>ve</a:t>
            </a:r>
            <a:r>
              <a:rPr lang="en-US" dirty="0">
                <a:solidFill>
                  <a:srgbClr val="FF0000"/>
                </a:solidFill>
              </a:rPr>
              <a:t> </a:t>
            </a:r>
            <a:r>
              <a:rPr lang="en-US" dirty="0" err="1">
                <a:solidFill>
                  <a:srgbClr val="FF0000"/>
                </a:solidFill>
              </a:rPr>
              <a:t>İşletme</a:t>
            </a:r>
            <a:r>
              <a:rPr lang="en-US" dirty="0">
                <a:solidFill>
                  <a:srgbClr val="FF0000"/>
                </a:solidFill>
              </a:rPr>
              <a:t> </a:t>
            </a:r>
            <a:r>
              <a:rPr lang="en-US" dirty="0" err="1">
                <a:solidFill>
                  <a:srgbClr val="FF0000"/>
                </a:solidFill>
              </a:rPr>
              <a:t>Hedefleri</a:t>
            </a:r>
            <a:endParaRPr lang="en-US" dirty="0">
              <a:solidFill>
                <a:srgbClr val="FF0000"/>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74889335"/>
              </p:ext>
            </p:extLst>
          </p:nvPr>
        </p:nvGraphicFramePr>
        <p:xfrm>
          <a:off x="457200" y="1600200"/>
          <a:ext cx="8229600" cy="25958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err="1" smtClean="0"/>
                        <a:t>Ailenin</a:t>
                      </a:r>
                      <a:r>
                        <a:rPr lang="en-US" dirty="0" smtClean="0"/>
                        <a:t> </a:t>
                      </a:r>
                      <a:r>
                        <a:rPr lang="en-US" dirty="0" err="1" smtClean="0"/>
                        <a:t>Hedefleri</a:t>
                      </a:r>
                      <a:r>
                        <a:rPr lang="en-US" dirty="0" smtClean="0"/>
                        <a:t> </a:t>
                      </a:r>
                      <a:endParaRPr lang="en-US" dirty="0"/>
                    </a:p>
                  </a:txBody>
                  <a:tcPr/>
                </a:tc>
                <a:tc>
                  <a:txBody>
                    <a:bodyPr/>
                    <a:lstStyle/>
                    <a:p>
                      <a:r>
                        <a:rPr lang="tr-TR" noProof="0" dirty="0" smtClean="0"/>
                        <a:t>İşletmenin Hedefleri</a:t>
                      </a:r>
                      <a:endParaRPr lang="tr-TR" noProof="0" dirty="0"/>
                    </a:p>
                  </a:txBody>
                  <a:tcPr/>
                </a:tc>
              </a:tr>
              <a:tr h="370840">
                <a:tc>
                  <a:txBody>
                    <a:bodyPr/>
                    <a:lstStyle/>
                    <a:p>
                      <a:r>
                        <a:rPr lang="tr-TR" noProof="0" dirty="0" smtClean="0"/>
                        <a:t>Her şey için eşit fırsat</a:t>
                      </a:r>
                      <a:endParaRPr lang="tr-TR" noProof="0" dirty="0"/>
                    </a:p>
                  </a:txBody>
                  <a:tcPr/>
                </a:tc>
                <a:tc>
                  <a:txBody>
                    <a:bodyPr/>
                    <a:lstStyle/>
                    <a:p>
                      <a:r>
                        <a:rPr lang="tr-TR" noProof="0" dirty="0" smtClean="0"/>
                        <a:t>Başarıya göre terfi</a:t>
                      </a:r>
                      <a:endParaRPr lang="tr-TR" noProof="0" dirty="0"/>
                    </a:p>
                  </a:txBody>
                  <a:tcPr/>
                </a:tc>
              </a:tr>
              <a:tr h="370840">
                <a:tc>
                  <a:txBody>
                    <a:bodyPr/>
                    <a:lstStyle/>
                    <a:p>
                      <a:r>
                        <a:rPr lang="tr-TR" noProof="0" dirty="0" smtClean="0"/>
                        <a:t>Aile üyelerinin çalışması</a:t>
                      </a:r>
                      <a:endParaRPr lang="tr-TR" noProof="0" dirty="0"/>
                    </a:p>
                  </a:txBody>
                  <a:tcPr/>
                </a:tc>
                <a:tc>
                  <a:txBody>
                    <a:bodyPr/>
                    <a:lstStyle/>
                    <a:p>
                      <a:r>
                        <a:rPr lang="tr-TR" noProof="0" dirty="0" smtClean="0"/>
                        <a:t>Nitelikli insan gücü </a:t>
                      </a:r>
                      <a:endParaRPr lang="tr-TR" noProof="0" dirty="0"/>
                    </a:p>
                  </a:txBody>
                  <a:tcPr/>
                </a:tc>
              </a:tr>
              <a:tr h="370840">
                <a:tc>
                  <a:txBody>
                    <a:bodyPr/>
                    <a:lstStyle/>
                    <a:p>
                      <a:r>
                        <a:rPr lang="tr-TR" noProof="0" dirty="0" smtClean="0"/>
                        <a:t>Aileye devretme</a:t>
                      </a:r>
                      <a:endParaRPr lang="tr-TR" noProof="0" dirty="0"/>
                    </a:p>
                  </a:txBody>
                  <a:tcPr/>
                </a:tc>
                <a:tc>
                  <a:txBody>
                    <a:bodyPr/>
                    <a:lstStyle/>
                    <a:p>
                      <a:r>
                        <a:rPr lang="tr-TR" noProof="0" dirty="0" smtClean="0"/>
                        <a:t>Profesyonel yönetim</a:t>
                      </a:r>
                      <a:endParaRPr lang="tr-TR" noProof="0" dirty="0"/>
                    </a:p>
                  </a:txBody>
                  <a:tcPr/>
                </a:tc>
              </a:tr>
              <a:tr h="370840">
                <a:tc>
                  <a:txBody>
                    <a:bodyPr/>
                    <a:lstStyle/>
                    <a:p>
                      <a:r>
                        <a:rPr lang="tr-TR" noProof="0" dirty="0" smtClean="0"/>
                        <a:t>Yüksek kar payı</a:t>
                      </a:r>
                      <a:endParaRPr lang="tr-TR" noProof="0" dirty="0"/>
                    </a:p>
                  </a:txBody>
                  <a:tcPr/>
                </a:tc>
                <a:tc>
                  <a:txBody>
                    <a:bodyPr/>
                    <a:lstStyle/>
                    <a:p>
                      <a:r>
                        <a:rPr lang="tr-TR" noProof="0" dirty="0" smtClean="0"/>
                        <a:t>Yatırım</a:t>
                      </a:r>
                      <a:endParaRPr lang="tr-TR" noProof="0" dirty="0"/>
                    </a:p>
                  </a:txBody>
                  <a:tcPr/>
                </a:tc>
              </a:tr>
              <a:tr h="370840">
                <a:tc>
                  <a:txBody>
                    <a:bodyPr/>
                    <a:lstStyle/>
                    <a:p>
                      <a:r>
                        <a:rPr lang="tr-TR" noProof="0" dirty="0" smtClean="0"/>
                        <a:t>Kar</a:t>
                      </a:r>
                      <a:endParaRPr lang="tr-TR" noProof="0" dirty="0"/>
                    </a:p>
                  </a:txBody>
                  <a:tcPr/>
                </a:tc>
                <a:tc>
                  <a:txBody>
                    <a:bodyPr/>
                    <a:lstStyle/>
                    <a:p>
                      <a:r>
                        <a:rPr lang="tr-TR" noProof="0" dirty="0" smtClean="0"/>
                        <a:t>Büyüme</a:t>
                      </a:r>
                      <a:endParaRPr lang="tr-TR" noProof="0" dirty="0"/>
                    </a:p>
                  </a:txBody>
                  <a:tcPr/>
                </a:tc>
              </a:tr>
              <a:tr h="370840">
                <a:tc>
                  <a:txBody>
                    <a:bodyPr/>
                    <a:lstStyle/>
                    <a:p>
                      <a:r>
                        <a:rPr lang="tr-TR" noProof="0" dirty="0" smtClean="0"/>
                        <a:t>Güvenlik ve güvence</a:t>
                      </a:r>
                      <a:endParaRPr lang="tr-TR" noProof="0" dirty="0"/>
                    </a:p>
                  </a:txBody>
                  <a:tcPr/>
                </a:tc>
                <a:tc>
                  <a:txBody>
                    <a:bodyPr/>
                    <a:lstStyle/>
                    <a:p>
                      <a:r>
                        <a:rPr lang="tr-TR" noProof="0" dirty="0" smtClean="0"/>
                        <a:t>Risk</a:t>
                      </a:r>
                      <a:endParaRPr lang="tr-TR" noProof="0" dirty="0"/>
                    </a:p>
                  </a:txBody>
                  <a:tcPr/>
                </a:tc>
              </a:tr>
            </a:tbl>
          </a:graphicData>
        </a:graphic>
      </p:graphicFrame>
    </p:spTree>
    <p:extLst>
      <p:ext uri="{BB962C8B-B14F-4D97-AF65-F5344CB8AC3E}">
        <p14:creationId xmlns:p14="http://schemas.microsoft.com/office/powerpoint/2010/main" val="3754548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2594"/>
          </a:xfrm>
        </p:spPr>
        <p:txBody>
          <a:bodyPr>
            <a:normAutofit/>
          </a:bodyPr>
          <a:lstStyle/>
          <a:p>
            <a:r>
              <a:rPr lang="tr-TR" sz="2800" dirty="0" smtClean="0"/>
              <a:t>Dönüşüm Şekilleri</a:t>
            </a:r>
            <a:endParaRPr lang="tr-TR" sz="2800" dirty="0"/>
          </a:p>
        </p:txBody>
      </p:sp>
      <p:sp>
        <p:nvSpPr>
          <p:cNvPr id="3" name="2 İçerik Yer Tutucusu"/>
          <p:cNvSpPr>
            <a:spLocks noGrp="1"/>
          </p:cNvSpPr>
          <p:nvPr>
            <p:ph idx="1"/>
          </p:nvPr>
        </p:nvSpPr>
        <p:spPr>
          <a:xfrm>
            <a:off x="457200" y="928670"/>
            <a:ext cx="8229600" cy="5197493"/>
          </a:xfrm>
        </p:spPr>
        <p:txBody>
          <a:bodyPr/>
          <a:lstStyle/>
          <a:p>
            <a:pPr>
              <a:buNone/>
            </a:pPr>
            <a:endParaRPr lang="tr-TR" dirty="0"/>
          </a:p>
        </p:txBody>
      </p:sp>
      <p:sp>
        <p:nvSpPr>
          <p:cNvPr id="4" name="3 Metin kutusu"/>
          <p:cNvSpPr txBox="1"/>
          <p:nvPr/>
        </p:nvSpPr>
        <p:spPr>
          <a:xfrm>
            <a:off x="5715008" y="1285860"/>
            <a:ext cx="178595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tr-TR" dirty="0" smtClean="0"/>
              <a:t>Kuzen Ortaklığı</a:t>
            </a:r>
            <a:endParaRPr lang="tr-TR" dirty="0"/>
          </a:p>
        </p:txBody>
      </p:sp>
      <p:sp>
        <p:nvSpPr>
          <p:cNvPr id="5" name="4 Metin kutusu"/>
          <p:cNvSpPr txBox="1"/>
          <p:nvPr/>
        </p:nvSpPr>
        <p:spPr>
          <a:xfrm>
            <a:off x="3714744" y="2643182"/>
            <a:ext cx="1928826"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tr-TR" dirty="0" smtClean="0"/>
              <a:t>Kardeş Ortaklığı</a:t>
            </a:r>
            <a:endParaRPr lang="tr-TR" dirty="0"/>
          </a:p>
        </p:txBody>
      </p:sp>
      <p:sp>
        <p:nvSpPr>
          <p:cNvPr id="9" name="8 Metin kutusu"/>
          <p:cNvSpPr txBox="1"/>
          <p:nvPr/>
        </p:nvSpPr>
        <p:spPr>
          <a:xfrm>
            <a:off x="714348" y="4857760"/>
            <a:ext cx="1643074"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tr-TR" dirty="0" smtClean="0"/>
              <a:t>Sahip Ortaklığı</a:t>
            </a:r>
            <a:endParaRPr lang="tr-TR" dirty="0"/>
          </a:p>
        </p:txBody>
      </p:sp>
      <p:cxnSp>
        <p:nvCxnSpPr>
          <p:cNvPr id="11" name="10 Düz Ok Bağlayıcısı"/>
          <p:cNvCxnSpPr/>
          <p:nvPr/>
        </p:nvCxnSpPr>
        <p:spPr>
          <a:xfrm rot="5400000" flipH="1" flipV="1">
            <a:off x="2071670" y="3071810"/>
            <a:ext cx="1571636" cy="15716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Düz Ok Bağlayıcısı"/>
          <p:cNvCxnSpPr/>
          <p:nvPr/>
        </p:nvCxnSpPr>
        <p:spPr>
          <a:xfrm rot="5400000" flipH="1" flipV="1">
            <a:off x="5500694" y="1714488"/>
            <a:ext cx="785818"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15 Dirsek Bağlayıcısı"/>
          <p:cNvCxnSpPr/>
          <p:nvPr/>
        </p:nvCxnSpPr>
        <p:spPr>
          <a:xfrm flipV="1">
            <a:off x="1428728" y="1643050"/>
            <a:ext cx="4215636" cy="3001190"/>
          </a:xfrm>
          <a:prstGeom prst="bentConnector3">
            <a:avLst>
              <a:gd name="adj1" fmla="val 4274"/>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Dirsek Bağlayıcısı"/>
          <p:cNvCxnSpPr/>
          <p:nvPr/>
        </p:nvCxnSpPr>
        <p:spPr>
          <a:xfrm rot="10800000" flipV="1">
            <a:off x="5786446" y="1857364"/>
            <a:ext cx="1285884" cy="1000132"/>
          </a:xfrm>
          <a:prstGeom prst="bentConnector3">
            <a:avLst>
              <a:gd name="adj1" fmla="val 195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25 Dirsek Bağlayıcısı"/>
          <p:cNvCxnSpPr/>
          <p:nvPr/>
        </p:nvCxnSpPr>
        <p:spPr>
          <a:xfrm rot="10800000" flipV="1">
            <a:off x="3000364" y="3071810"/>
            <a:ext cx="2928958" cy="2071702"/>
          </a:xfrm>
          <a:prstGeom prst="bentConnector3">
            <a:avLst>
              <a:gd name="adj1" fmla="val -611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28 Dirsek Bağlayıcısı"/>
          <p:cNvCxnSpPr/>
          <p:nvPr/>
        </p:nvCxnSpPr>
        <p:spPr>
          <a:xfrm rot="10800000" flipV="1">
            <a:off x="3000364" y="1500174"/>
            <a:ext cx="4786346" cy="3929090"/>
          </a:xfrm>
          <a:prstGeom prst="bentConnector3">
            <a:avLst>
              <a:gd name="adj1" fmla="val -344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8180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a:xfrm>
            <a:off x="755576" y="1556792"/>
            <a:ext cx="8229600" cy="4525963"/>
          </a:xfrm>
        </p:spPr>
        <p:txBody>
          <a:bodyPr>
            <a:normAutofit/>
          </a:bodyPr>
          <a:lstStyle/>
          <a:p>
            <a:pPr marL="0" indent="0">
              <a:buNone/>
            </a:pPr>
            <a:r>
              <a:rPr lang="en-US" dirty="0"/>
              <a:t>Royal Dutch/Shell </a:t>
            </a:r>
            <a:r>
              <a:rPr lang="tr-TR" dirty="0" smtClean="0"/>
              <a:t>grubunun yaptığı bir araştırma sonucunda uzun ömürlü şirketlerin ortak dört özelliği belirlenmiştir. </a:t>
            </a:r>
          </a:p>
          <a:p>
            <a:r>
              <a:rPr lang="tr-TR" dirty="0" smtClean="0"/>
              <a:t>Şirketin yaşadığı çevreye uyumu ve öğrenme yeteneği, </a:t>
            </a:r>
          </a:p>
          <a:p>
            <a:r>
              <a:rPr lang="tr-TR" dirty="0" smtClean="0"/>
              <a:t>Kendi içlerinde bağlılık ve güçlü kimlik anlayışı, </a:t>
            </a:r>
          </a:p>
          <a:p>
            <a:r>
              <a:rPr lang="tr-TR" dirty="0" smtClean="0"/>
              <a:t>Merkezkaç yönetim </a:t>
            </a:r>
          </a:p>
          <a:p>
            <a:r>
              <a:rPr lang="tr-TR" dirty="0" smtClean="0"/>
              <a:t>Müsrifçe yapılmayan harcamalar. </a:t>
            </a:r>
          </a:p>
        </p:txBody>
      </p:sp>
    </p:spTree>
    <p:extLst>
      <p:ext uri="{BB962C8B-B14F-4D97-AF65-F5344CB8AC3E}">
        <p14:creationId xmlns:p14="http://schemas.microsoft.com/office/powerpoint/2010/main" val="20536337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20700" y="6462471"/>
            <a:ext cx="290830" cy="177800"/>
          </a:xfrm>
          <a:prstGeom prst="rect">
            <a:avLst/>
          </a:prstGeom>
        </p:spPr>
        <p:txBody>
          <a:bodyPr vert="horz" wrap="square" lIns="0" tIns="12065" rIns="0" bIns="0" rtlCol="0">
            <a:spAutoFit/>
          </a:bodyPr>
          <a:lstStyle/>
          <a:p>
            <a:pPr marL="12700">
              <a:lnSpc>
                <a:spcPct val="100000"/>
              </a:lnSpc>
              <a:spcBef>
                <a:spcPts val="95"/>
              </a:spcBef>
            </a:pPr>
            <a:r>
              <a:rPr sz="1000" spc="-10" dirty="0">
                <a:latin typeface="Arial"/>
                <a:cs typeface="Arial"/>
              </a:rPr>
              <a:t>P</a:t>
            </a:r>
            <a:r>
              <a:rPr sz="1000" spc="-20" dirty="0">
                <a:latin typeface="Arial"/>
                <a:cs typeface="Arial"/>
              </a:rPr>
              <a:t>w</a:t>
            </a:r>
            <a:r>
              <a:rPr sz="1000" spc="-5" dirty="0">
                <a:latin typeface="Arial"/>
                <a:cs typeface="Arial"/>
              </a:rPr>
              <a:t>C</a:t>
            </a:r>
            <a:endParaRPr sz="1000">
              <a:latin typeface="Arial"/>
              <a:cs typeface="Arial"/>
            </a:endParaRPr>
          </a:p>
        </p:txBody>
      </p:sp>
      <p:sp>
        <p:nvSpPr>
          <p:cNvPr id="3" name="object 3"/>
          <p:cNvSpPr txBox="1">
            <a:spLocks noGrp="1"/>
          </p:cNvSpPr>
          <p:nvPr>
            <p:ph type="title"/>
          </p:nvPr>
        </p:nvSpPr>
        <p:spPr>
          <a:xfrm>
            <a:off x="520700" y="663905"/>
            <a:ext cx="3093085" cy="331470"/>
          </a:xfrm>
          <a:prstGeom prst="rect">
            <a:avLst/>
          </a:prstGeom>
        </p:spPr>
        <p:txBody>
          <a:bodyPr vert="horz" wrap="square" lIns="0" tIns="13335" rIns="0" bIns="0" rtlCol="0">
            <a:spAutoFit/>
          </a:bodyPr>
          <a:lstStyle/>
          <a:p>
            <a:pPr marL="12700">
              <a:lnSpc>
                <a:spcPct val="100000"/>
              </a:lnSpc>
              <a:spcBef>
                <a:spcPts val="105"/>
              </a:spcBef>
            </a:pPr>
            <a:r>
              <a:rPr sz="2000" i="1" spc="-5" dirty="0">
                <a:solidFill>
                  <a:srgbClr val="FF0000"/>
                </a:solidFill>
              </a:rPr>
              <a:t>Kurumsallaşma</a:t>
            </a:r>
            <a:r>
              <a:rPr sz="2000" i="1" spc="-30" dirty="0">
                <a:solidFill>
                  <a:srgbClr val="FF0000"/>
                </a:solidFill>
              </a:rPr>
              <a:t> </a:t>
            </a:r>
            <a:r>
              <a:rPr sz="2000" i="1" dirty="0">
                <a:solidFill>
                  <a:srgbClr val="FF0000"/>
                </a:solidFill>
              </a:rPr>
              <a:t>nedir?</a:t>
            </a:r>
            <a:endParaRPr sz="2000" dirty="0">
              <a:solidFill>
                <a:srgbClr val="FF0000"/>
              </a:solidFill>
            </a:endParaRPr>
          </a:p>
        </p:txBody>
      </p:sp>
      <p:sp>
        <p:nvSpPr>
          <p:cNvPr id="4" name="object 4"/>
          <p:cNvSpPr txBox="1"/>
          <p:nvPr/>
        </p:nvSpPr>
        <p:spPr>
          <a:xfrm>
            <a:off x="499427" y="1218515"/>
            <a:ext cx="8096250" cy="5269391"/>
          </a:xfrm>
          <a:prstGeom prst="rect">
            <a:avLst/>
          </a:prstGeom>
        </p:spPr>
        <p:txBody>
          <a:bodyPr vert="horz" wrap="square" lIns="0" tIns="113030" rIns="0" bIns="0" rtlCol="0">
            <a:spAutoFit/>
          </a:bodyPr>
          <a:lstStyle/>
          <a:p>
            <a:pPr marL="12700">
              <a:lnSpc>
                <a:spcPct val="100000"/>
              </a:lnSpc>
              <a:spcBef>
                <a:spcPts val="890"/>
              </a:spcBef>
            </a:pPr>
            <a:r>
              <a:rPr sz="1600" u="sng" spc="-405" dirty="0">
                <a:solidFill>
                  <a:srgbClr val="FF0000"/>
                </a:solidFill>
                <a:uFill>
                  <a:solidFill>
                    <a:srgbClr val="000000"/>
                  </a:solidFill>
                </a:uFill>
                <a:latin typeface="Times New Roman"/>
                <a:cs typeface="Times New Roman"/>
              </a:rPr>
              <a:t> </a:t>
            </a:r>
            <a:r>
              <a:rPr sz="1600" u="sng" spc="-5" dirty="0">
                <a:solidFill>
                  <a:srgbClr val="FF0000"/>
                </a:solidFill>
                <a:uFill>
                  <a:solidFill>
                    <a:srgbClr val="000000"/>
                  </a:solidFill>
                </a:uFill>
                <a:latin typeface="Georgia"/>
                <a:cs typeface="Georgia"/>
              </a:rPr>
              <a:t>Kurumsallaşma</a:t>
            </a:r>
            <a:r>
              <a:rPr sz="1600" spc="-5" dirty="0">
                <a:latin typeface="Georgia"/>
                <a:cs typeface="Georgia"/>
              </a:rPr>
              <a:t>:</a:t>
            </a:r>
            <a:endParaRPr sz="1600" dirty="0">
              <a:latin typeface="Georgia"/>
              <a:cs typeface="Georgia"/>
            </a:endParaRPr>
          </a:p>
          <a:p>
            <a:pPr marL="12700" marR="313055">
              <a:lnSpc>
                <a:spcPct val="100000"/>
              </a:lnSpc>
              <a:spcBef>
                <a:spcPts val="890"/>
              </a:spcBef>
            </a:pPr>
            <a:r>
              <a:rPr sz="1800" b="1" i="1" dirty="0">
                <a:latin typeface="Georgia"/>
                <a:cs typeface="Georgia"/>
              </a:rPr>
              <a:t>Bir </a:t>
            </a:r>
            <a:r>
              <a:rPr sz="1800" b="1" i="1" spc="-5" dirty="0">
                <a:latin typeface="Georgia"/>
                <a:cs typeface="Georgia"/>
              </a:rPr>
              <a:t>işletmenin, faaliyetlerini kişilerin varlığına bağımlı olmadan  sürdürebilmesini </a:t>
            </a:r>
            <a:r>
              <a:rPr sz="1800" b="1" i="1" dirty="0">
                <a:latin typeface="Georgia"/>
                <a:cs typeface="Georgia"/>
              </a:rPr>
              <a:t>ve </a:t>
            </a:r>
            <a:r>
              <a:rPr sz="1800" b="1" i="1" spc="-5" dirty="0">
                <a:latin typeface="Georgia"/>
                <a:cs typeface="Georgia"/>
              </a:rPr>
              <a:t>geliştirebilmesini sağlayan </a:t>
            </a:r>
            <a:r>
              <a:rPr sz="1800" b="1" i="1" dirty="0">
                <a:latin typeface="Georgia"/>
                <a:cs typeface="Georgia"/>
              </a:rPr>
              <a:t>bir</a:t>
            </a:r>
            <a:r>
              <a:rPr sz="1800" b="1" i="1" spc="-25" dirty="0">
                <a:latin typeface="Georgia"/>
                <a:cs typeface="Georgia"/>
              </a:rPr>
              <a:t> </a:t>
            </a:r>
            <a:r>
              <a:rPr sz="1800" b="1" i="1" spc="-5" dirty="0">
                <a:latin typeface="Georgia"/>
                <a:cs typeface="Georgia"/>
              </a:rPr>
              <a:t>yapı</a:t>
            </a:r>
            <a:endParaRPr sz="1800" dirty="0">
              <a:latin typeface="Georgia"/>
              <a:cs typeface="Georgia"/>
            </a:endParaRPr>
          </a:p>
          <a:p>
            <a:pPr marL="12700">
              <a:lnSpc>
                <a:spcPct val="100000"/>
              </a:lnSpc>
            </a:pPr>
            <a:r>
              <a:rPr sz="1800" b="1" i="1" spc="-5" dirty="0">
                <a:latin typeface="Georgia"/>
                <a:cs typeface="Georgia"/>
              </a:rPr>
              <a:t>oluşturulmasıdır</a:t>
            </a:r>
            <a:r>
              <a:rPr sz="1600" spc="-5" dirty="0">
                <a:latin typeface="Georgia"/>
                <a:cs typeface="Georgia"/>
              </a:rPr>
              <a:t>.</a:t>
            </a:r>
            <a:endParaRPr sz="1600" dirty="0">
              <a:latin typeface="Georgia"/>
              <a:cs typeface="Georgia"/>
            </a:endParaRPr>
          </a:p>
          <a:p>
            <a:pPr marL="12700" marR="533400">
              <a:lnSpc>
                <a:spcPct val="100000"/>
              </a:lnSpc>
              <a:spcBef>
                <a:spcPts val="910"/>
              </a:spcBef>
            </a:pPr>
            <a:r>
              <a:rPr sz="1600" spc="-10" dirty="0">
                <a:latin typeface="Georgia"/>
                <a:cs typeface="Georgia"/>
              </a:rPr>
              <a:t>Şirketlerin, patron, lider yönetici </a:t>
            </a:r>
            <a:r>
              <a:rPr sz="1600" spc="-5" dirty="0">
                <a:latin typeface="Georgia"/>
                <a:cs typeface="Georgia"/>
              </a:rPr>
              <a:t>ve </a:t>
            </a:r>
            <a:r>
              <a:rPr sz="1600" spc="-10" dirty="0">
                <a:latin typeface="Georgia"/>
                <a:cs typeface="Georgia"/>
              </a:rPr>
              <a:t>önemli personele </a:t>
            </a:r>
            <a:r>
              <a:rPr sz="1600" spc="-5" dirty="0">
                <a:latin typeface="Georgia"/>
                <a:cs typeface="Georgia"/>
              </a:rPr>
              <a:t>bağımlı </a:t>
            </a:r>
            <a:r>
              <a:rPr sz="1600" spc="-10" dirty="0">
                <a:latin typeface="Georgia"/>
                <a:cs typeface="Georgia"/>
              </a:rPr>
              <a:t>olmadan </a:t>
            </a:r>
            <a:r>
              <a:rPr sz="1600" spc="-5" dirty="0">
                <a:latin typeface="Georgia"/>
                <a:cs typeface="Georgia"/>
              </a:rPr>
              <a:t>faaliyetlerini  sağlıklı bir şekilde yürütebilmeleri ve</a:t>
            </a:r>
            <a:r>
              <a:rPr sz="1600" spc="175" dirty="0">
                <a:latin typeface="Georgia"/>
                <a:cs typeface="Georgia"/>
              </a:rPr>
              <a:t> </a:t>
            </a:r>
            <a:r>
              <a:rPr sz="1600" spc="-5" dirty="0" err="1">
                <a:latin typeface="Georgia"/>
                <a:cs typeface="Georgia"/>
              </a:rPr>
              <a:t>geliştirebilmeleridir</a:t>
            </a:r>
            <a:r>
              <a:rPr sz="1600" spc="-5" dirty="0" smtClean="0">
                <a:latin typeface="Georgia"/>
                <a:cs typeface="Georgia"/>
              </a:rPr>
              <a:t>.</a:t>
            </a:r>
            <a:endParaRPr lang="tr-TR" sz="1600" spc="-5" dirty="0" smtClean="0">
              <a:latin typeface="Georgia"/>
              <a:cs typeface="Georgia"/>
            </a:endParaRPr>
          </a:p>
          <a:p>
            <a:pPr marL="12700" marR="533400">
              <a:lnSpc>
                <a:spcPct val="100000"/>
              </a:lnSpc>
              <a:spcBef>
                <a:spcPts val="910"/>
              </a:spcBef>
            </a:pPr>
            <a:endParaRPr sz="1600" dirty="0">
              <a:latin typeface="Georgia"/>
              <a:cs typeface="Georgia"/>
            </a:endParaRPr>
          </a:p>
          <a:p>
            <a:pPr>
              <a:lnSpc>
                <a:spcPct val="100000"/>
              </a:lnSpc>
            </a:pPr>
            <a:r>
              <a:rPr lang="tr-TR" dirty="0">
                <a:latin typeface="Georgia"/>
                <a:cs typeface="Georgia"/>
              </a:rPr>
              <a:t>Çevresel değişme ile birlikte </a:t>
            </a:r>
            <a:r>
              <a:rPr lang="tr-TR" dirty="0" err="1">
                <a:latin typeface="Georgia"/>
                <a:cs typeface="Georgia"/>
              </a:rPr>
              <a:t>organizasyonel</a:t>
            </a:r>
            <a:r>
              <a:rPr lang="tr-TR" dirty="0">
                <a:latin typeface="Georgia"/>
                <a:cs typeface="Georgia"/>
              </a:rPr>
              <a:t> değişimin ve bu değişim doğrultusunda standardizasyonun sağlanmasıdır.</a:t>
            </a:r>
          </a:p>
          <a:p>
            <a:pPr>
              <a:lnSpc>
                <a:spcPct val="100000"/>
              </a:lnSpc>
            </a:pPr>
            <a:r>
              <a:rPr lang="tr-TR" dirty="0">
                <a:latin typeface="Georgia"/>
                <a:cs typeface="Georgia"/>
              </a:rPr>
              <a:t>Örgütün ayrı bir kimlik kazanması ve sosyal ihtiyaç ve baskıların doğal ürünü olarak duyarlı ve esnek bir organizma haline gelmesi sürecidir</a:t>
            </a:r>
            <a:r>
              <a:rPr lang="tr-TR" dirty="0" smtClean="0">
                <a:latin typeface="Georgia"/>
                <a:cs typeface="Georgia"/>
              </a:rPr>
              <a:t>.</a:t>
            </a:r>
          </a:p>
          <a:p>
            <a:pPr>
              <a:lnSpc>
                <a:spcPct val="100000"/>
              </a:lnSpc>
            </a:pPr>
            <a:endParaRPr lang="tr-TR" dirty="0">
              <a:latin typeface="Georgia"/>
              <a:cs typeface="Georgia"/>
            </a:endParaRPr>
          </a:p>
          <a:p>
            <a:pPr>
              <a:lnSpc>
                <a:spcPct val="100000"/>
              </a:lnSpc>
            </a:pPr>
            <a:r>
              <a:rPr lang="tr-TR" dirty="0">
                <a:latin typeface="Georgia"/>
                <a:cs typeface="Georgia"/>
              </a:rPr>
              <a:t>Kurumsallaşma, patronların işi tamamen profesyonellere bırakması, bir sürü danışman toplaması,  şirketin sırlarını dışarıya çıkarması demek  değildir. Tam tersine, patronların işin başında olması ve diğer çalışanlarla  kolektif bir çalışma ruhu oluşturmasını gerektirir.</a:t>
            </a:r>
          </a:p>
          <a:p>
            <a:pPr>
              <a:lnSpc>
                <a:spcPct val="100000"/>
              </a:lnSpc>
            </a:pPr>
            <a:endParaRPr sz="1800" dirty="0">
              <a:latin typeface="Georgia"/>
              <a:cs typeface="Georgia"/>
            </a:endParaRPr>
          </a:p>
          <a:p>
            <a:pPr>
              <a:lnSpc>
                <a:spcPct val="100000"/>
              </a:lnSpc>
              <a:spcBef>
                <a:spcPts val="30"/>
              </a:spcBef>
            </a:pPr>
            <a:endParaRPr sz="1450" dirty="0">
              <a:latin typeface="Georgia"/>
              <a:cs typeface="Georgia"/>
            </a:endParaRPr>
          </a:p>
        </p:txBody>
      </p:sp>
      <p:sp>
        <p:nvSpPr>
          <p:cNvPr id="5" name="object 5"/>
          <p:cNvSpPr txBox="1"/>
          <p:nvPr/>
        </p:nvSpPr>
        <p:spPr>
          <a:xfrm>
            <a:off x="8146542" y="6462471"/>
            <a:ext cx="480059" cy="177800"/>
          </a:xfrm>
          <a:prstGeom prst="rect">
            <a:avLst/>
          </a:prstGeom>
        </p:spPr>
        <p:txBody>
          <a:bodyPr vert="horz" wrap="square" lIns="0" tIns="12065" rIns="0" bIns="0" rtlCol="0">
            <a:spAutoFit/>
          </a:bodyPr>
          <a:lstStyle/>
          <a:p>
            <a:pPr marL="12700">
              <a:lnSpc>
                <a:spcPct val="100000"/>
              </a:lnSpc>
              <a:spcBef>
                <a:spcPts val="95"/>
              </a:spcBef>
            </a:pPr>
            <a:r>
              <a:rPr sz="1000" spc="-5" dirty="0">
                <a:latin typeface="Arial"/>
                <a:cs typeface="Arial"/>
              </a:rPr>
              <a:t>Slide</a:t>
            </a:r>
            <a:r>
              <a:rPr sz="1000" spc="-75" dirty="0">
                <a:latin typeface="Arial"/>
                <a:cs typeface="Arial"/>
              </a:rPr>
              <a:t> </a:t>
            </a:r>
            <a:r>
              <a:rPr sz="1000" spc="-10" dirty="0">
                <a:latin typeface="Arial"/>
                <a:cs typeface="Arial"/>
              </a:rPr>
              <a:t>12</a:t>
            </a:r>
            <a:endParaRPr sz="1000">
              <a:latin typeface="Arial"/>
              <a:cs typeface="Arial"/>
            </a:endParaRPr>
          </a:p>
        </p:txBody>
      </p:sp>
    </p:spTree>
    <p:extLst>
      <p:ext uri="{BB962C8B-B14F-4D97-AF65-F5344CB8AC3E}">
        <p14:creationId xmlns:p14="http://schemas.microsoft.com/office/powerpoint/2010/main" val="30395247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582296" y="293868"/>
            <a:ext cx="1928692" cy="228268"/>
          </a:xfrm>
          <a:prstGeom prst="rect">
            <a:avLst/>
          </a:prstGeom>
        </p:spPr>
        <p:txBody>
          <a:bodyPr vert="horz" wrap="square" lIns="0" tIns="12700" rIns="0" bIns="0" rtlCol="0">
            <a:spAutoFit/>
          </a:bodyPr>
          <a:lstStyle/>
          <a:p>
            <a:pPr marL="12700">
              <a:lnSpc>
                <a:spcPct val="100000"/>
              </a:lnSpc>
              <a:spcBef>
                <a:spcPts val="100"/>
              </a:spcBef>
            </a:pPr>
            <a:r>
              <a:rPr sz="1400" b="1" spc="-5" dirty="0">
                <a:latin typeface="Arial"/>
                <a:cs typeface="Arial"/>
              </a:rPr>
              <a:t>Kurumsal</a:t>
            </a:r>
            <a:r>
              <a:rPr sz="1400" b="1" spc="-80" dirty="0">
                <a:latin typeface="Arial"/>
                <a:cs typeface="Arial"/>
              </a:rPr>
              <a:t> </a:t>
            </a:r>
            <a:r>
              <a:rPr sz="1400" b="1" spc="-5" dirty="0">
                <a:latin typeface="Arial"/>
                <a:cs typeface="Arial"/>
              </a:rPr>
              <a:t>Yönetim</a:t>
            </a:r>
            <a:endParaRPr sz="1400">
              <a:latin typeface="Arial"/>
              <a:cs typeface="Arial"/>
            </a:endParaRPr>
          </a:p>
        </p:txBody>
      </p:sp>
      <p:sp>
        <p:nvSpPr>
          <p:cNvPr id="3" name="object 3"/>
          <p:cNvSpPr txBox="1"/>
          <p:nvPr/>
        </p:nvSpPr>
        <p:spPr>
          <a:xfrm>
            <a:off x="899339" y="786633"/>
            <a:ext cx="7349010" cy="350737"/>
          </a:xfrm>
          <a:prstGeom prst="rect">
            <a:avLst/>
          </a:prstGeom>
        </p:spPr>
        <p:txBody>
          <a:bodyPr vert="horz" wrap="square" lIns="0" tIns="12065" rIns="0" bIns="0" rtlCol="0">
            <a:spAutoFit/>
          </a:bodyPr>
          <a:lstStyle/>
          <a:p>
            <a:pPr marL="12700">
              <a:lnSpc>
                <a:spcPct val="100000"/>
              </a:lnSpc>
              <a:spcBef>
                <a:spcPts val="95"/>
              </a:spcBef>
            </a:pPr>
            <a:r>
              <a:rPr sz="2200" b="1" spc="-5" dirty="0" smtClean="0">
                <a:solidFill>
                  <a:srgbClr val="FF0000"/>
                </a:solidFill>
                <a:latin typeface="Arial"/>
                <a:cs typeface="Arial"/>
              </a:rPr>
              <a:t>KURUMSAL </a:t>
            </a:r>
            <a:r>
              <a:rPr sz="2200" b="1" spc="-5" dirty="0">
                <a:solidFill>
                  <a:srgbClr val="FF0000"/>
                </a:solidFill>
                <a:latin typeface="Arial"/>
                <a:cs typeface="Arial"/>
              </a:rPr>
              <a:t>YÖNETİM NEDEN</a:t>
            </a:r>
            <a:r>
              <a:rPr sz="2200" b="1" spc="-60" dirty="0">
                <a:solidFill>
                  <a:srgbClr val="FF0000"/>
                </a:solidFill>
                <a:latin typeface="Arial"/>
                <a:cs typeface="Arial"/>
              </a:rPr>
              <a:t> </a:t>
            </a:r>
            <a:r>
              <a:rPr sz="2200" b="1" spc="-5" dirty="0">
                <a:solidFill>
                  <a:srgbClr val="FF0000"/>
                </a:solidFill>
                <a:latin typeface="Arial"/>
                <a:cs typeface="Arial"/>
              </a:rPr>
              <a:t>ÖNEMLİDİR?</a:t>
            </a:r>
            <a:endParaRPr sz="2200" dirty="0">
              <a:solidFill>
                <a:srgbClr val="FF0000"/>
              </a:solidFill>
              <a:latin typeface="Arial"/>
              <a:cs typeface="Arial"/>
            </a:endParaRPr>
          </a:p>
        </p:txBody>
      </p:sp>
      <p:grpSp>
        <p:nvGrpSpPr>
          <p:cNvPr id="4" name="object 4"/>
          <p:cNvGrpSpPr/>
          <p:nvPr/>
        </p:nvGrpSpPr>
        <p:grpSpPr>
          <a:xfrm>
            <a:off x="1067219" y="5661248"/>
            <a:ext cx="1204856" cy="432048"/>
            <a:chOff x="881938" y="8579992"/>
            <a:chExt cx="995680" cy="325120"/>
          </a:xfrm>
        </p:grpSpPr>
        <p:sp>
          <p:nvSpPr>
            <p:cNvPr id="5" name="object 5"/>
            <p:cNvSpPr/>
            <p:nvPr/>
          </p:nvSpPr>
          <p:spPr>
            <a:xfrm>
              <a:off x="891463" y="8589517"/>
              <a:ext cx="976630" cy="306070"/>
            </a:xfrm>
            <a:custGeom>
              <a:avLst/>
              <a:gdLst/>
              <a:ahLst/>
              <a:cxnLst/>
              <a:rect l="l" t="t" r="r" b="b"/>
              <a:pathLst>
                <a:path w="976630" h="306070">
                  <a:moveTo>
                    <a:pt x="732231" y="0"/>
                  </a:moveTo>
                  <a:lnTo>
                    <a:pt x="732231" y="76454"/>
                  </a:lnTo>
                  <a:lnTo>
                    <a:pt x="0" y="76454"/>
                  </a:lnTo>
                  <a:lnTo>
                    <a:pt x="0" y="229235"/>
                  </a:lnTo>
                  <a:lnTo>
                    <a:pt x="732231" y="229235"/>
                  </a:lnTo>
                  <a:lnTo>
                    <a:pt x="732231" y="305689"/>
                  </a:lnTo>
                  <a:lnTo>
                    <a:pt x="976325" y="152781"/>
                  </a:lnTo>
                  <a:lnTo>
                    <a:pt x="732231" y="0"/>
                  </a:lnTo>
                  <a:close/>
                </a:path>
              </a:pathLst>
            </a:custGeom>
            <a:solidFill>
              <a:srgbClr val="204331"/>
            </a:solidFill>
          </p:spPr>
          <p:txBody>
            <a:bodyPr wrap="square" lIns="0" tIns="0" rIns="0" bIns="0" rtlCol="0"/>
            <a:lstStyle/>
            <a:p>
              <a:endParaRPr/>
            </a:p>
          </p:txBody>
        </p:sp>
        <p:sp>
          <p:nvSpPr>
            <p:cNvPr id="6" name="object 6"/>
            <p:cNvSpPr/>
            <p:nvPr/>
          </p:nvSpPr>
          <p:spPr>
            <a:xfrm>
              <a:off x="891463" y="8589517"/>
              <a:ext cx="976630" cy="306070"/>
            </a:xfrm>
            <a:custGeom>
              <a:avLst/>
              <a:gdLst/>
              <a:ahLst/>
              <a:cxnLst/>
              <a:rect l="l" t="t" r="r" b="b"/>
              <a:pathLst>
                <a:path w="976630" h="306070">
                  <a:moveTo>
                    <a:pt x="732231" y="0"/>
                  </a:moveTo>
                  <a:lnTo>
                    <a:pt x="732231" y="76454"/>
                  </a:lnTo>
                  <a:lnTo>
                    <a:pt x="0" y="76454"/>
                  </a:lnTo>
                  <a:lnTo>
                    <a:pt x="0" y="229235"/>
                  </a:lnTo>
                  <a:lnTo>
                    <a:pt x="732231" y="229235"/>
                  </a:lnTo>
                  <a:lnTo>
                    <a:pt x="732231" y="305689"/>
                  </a:lnTo>
                  <a:lnTo>
                    <a:pt x="976325" y="152781"/>
                  </a:lnTo>
                  <a:lnTo>
                    <a:pt x="732231" y="0"/>
                  </a:lnTo>
                </a:path>
              </a:pathLst>
            </a:custGeom>
            <a:ln w="19050">
              <a:solidFill>
                <a:srgbClr val="000000"/>
              </a:solidFill>
            </a:ln>
          </p:spPr>
          <p:txBody>
            <a:bodyPr wrap="square" lIns="0" tIns="0" rIns="0" bIns="0" rtlCol="0"/>
            <a:lstStyle/>
            <a:p>
              <a:endParaRPr/>
            </a:p>
          </p:txBody>
        </p:sp>
      </p:grpSp>
      <p:grpSp>
        <p:nvGrpSpPr>
          <p:cNvPr id="7" name="object 7"/>
          <p:cNvGrpSpPr/>
          <p:nvPr/>
        </p:nvGrpSpPr>
        <p:grpSpPr>
          <a:xfrm>
            <a:off x="1067219" y="4887668"/>
            <a:ext cx="1204856" cy="208509"/>
            <a:chOff x="881938" y="7621142"/>
            <a:chExt cx="995680" cy="325120"/>
          </a:xfrm>
        </p:grpSpPr>
        <p:sp>
          <p:nvSpPr>
            <p:cNvPr id="8" name="object 8"/>
            <p:cNvSpPr/>
            <p:nvPr/>
          </p:nvSpPr>
          <p:spPr>
            <a:xfrm>
              <a:off x="891463" y="7630667"/>
              <a:ext cx="976630" cy="306070"/>
            </a:xfrm>
            <a:custGeom>
              <a:avLst/>
              <a:gdLst/>
              <a:ahLst/>
              <a:cxnLst/>
              <a:rect l="l" t="t" r="r" b="b"/>
              <a:pathLst>
                <a:path w="976630" h="306070">
                  <a:moveTo>
                    <a:pt x="732231" y="0"/>
                  </a:moveTo>
                  <a:lnTo>
                    <a:pt x="732231" y="76454"/>
                  </a:lnTo>
                  <a:lnTo>
                    <a:pt x="0" y="76454"/>
                  </a:lnTo>
                  <a:lnTo>
                    <a:pt x="0" y="229235"/>
                  </a:lnTo>
                  <a:lnTo>
                    <a:pt x="732231" y="229235"/>
                  </a:lnTo>
                  <a:lnTo>
                    <a:pt x="732231" y="305689"/>
                  </a:lnTo>
                  <a:lnTo>
                    <a:pt x="976325" y="152781"/>
                  </a:lnTo>
                  <a:lnTo>
                    <a:pt x="732231" y="0"/>
                  </a:lnTo>
                  <a:close/>
                </a:path>
              </a:pathLst>
            </a:custGeom>
            <a:solidFill>
              <a:srgbClr val="204331"/>
            </a:solidFill>
          </p:spPr>
          <p:txBody>
            <a:bodyPr wrap="square" lIns="0" tIns="0" rIns="0" bIns="0" rtlCol="0"/>
            <a:lstStyle/>
            <a:p>
              <a:endParaRPr/>
            </a:p>
          </p:txBody>
        </p:sp>
        <p:sp>
          <p:nvSpPr>
            <p:cNvPr id="9" name="object 9"/>
            <p:cNvSpPr/>
            <p:nvPr/>
          </p:nvSpPr>
          <p:spPr>
            <a:xfrm>
              <a:off x="891463" y="7630667"/>
              <a:ext cx="976630" cy="306070"/>
            </a:xfrm>
            <a:custGeom>
              <a:avLst/>
              <a:gdLst/>
              <a:ahLst/>
              <a:cxnLst/>
              <a:rect l="l" t="t" r="r" b="b"/>
              <a:pathLst>
                <a:path w="976630" h="306070">
                  <a:moveTo>
                    <a:pt x="732231" y="0"/>
                  </a:moveTo>
                  <a:lnTo>
                    <a:pt x="732231" y="76454"/>
                  </a:lnTo>
                  <a:lnTo>
                    <a:pt x="0" y="76454"/>
                  </a:lnTo>
                  <a:lnTo>
                    <a:pt x="0" y="229235"/>
                  </a:lnTo>
                  <a:lnTo>
                    <a:pt x="732231" y="229235"/>
                  </a:lnTo>
                  <a:lnTo>
                    <a:pt x="732231" y="305689"/>
                  </a:lnTo>
                  <a:lnTo>
                    <a:pt x="976325" y="152781"/>
                  </a:lnTo>
                  <a:lnTo>
                    <a:pt x="732231" y="0"/>
                  </a:lnTo>
                </a:path>
              </a:pathLst>
            </a:custGeom>
            <a:ln w="19050">
              <a:solidFill>
                <a:srgbClr val="000000"/>
              </a:solidFill>
            </a:ln>
          </p:spPr>
          <p:txBody>
            <a:bodyPr wrap="square" lIns="0" tIns="0" rIns="0" bIns="0" rtlCol="0"/>
            <a:lstStyle/>
            <a:p>
              <a:endParaRPr/>
            </a:p>
          </p:txBody>
        </p:sp>
      </p:grpSp>
      <p:grpSp>
        <p:nvGrpSpPr>
          <p:cNvPr id="10" name="object 10"/>
          <p:cNvGrpSpPr/>
          <p:nvPr/>
        </p:nvGrpSpPr>
        <p:grpSpPr>
          <a:xfrm>
            <a:off x="1067219" y="5225519"/>
            <a:ext cx="1204856" cy="208509"/>
            <a:chOff x="881938" y="8147939"/>
            <a:chExt cx="995680" cy="325120"/>
          </a:xfrm>
        </p:grpSpPr>
        <p:sp>
          <p:nvSpPr>
            <p:cNvPr id="11" name="object 11"/>
            <p:cNvSpPr/>
            <p:nvPr/>
          </p:nvSpPr>
          <p:spPr>
            <a:xfrm>
              <a:off x="891463" y="8157464"/>
              <a:ext cx="976630" cy="306070"/>
            </a:xfrm>
            <a:custGeom>
              <a:avLst/>
              <a:gdLst/>
              <a:ahLst/>
              <a:cxnLst/>
              <a:rect l="l" t="t" r="r" b="b"/>
              <a:pathLst>
                <a:path w="976630" h="306070">
                  <a:moveTo>
                    <a:pt x="732231" y="0"/>
                  </a:moveTo>
                  <a:lnTo>
                    <a:pt x="732231" y="76454"/>
                  </a:lnTo>
                  <a:lnTo>
                    <a:pt x="0" y="76454"/>
                  </a:lnTo>
                  <a:lnTo>
                    <a:pt x="0" y="229235"/>
                  </a:lnTo>
                  <a:lnTo>
                    <a:pt x="732231" y="229235"/>
                  </a:lnTo>
                  <a:lnTo>
                    <a:pt x="732231" y="305689"/>
                  </a:lnTo>
                  <a:lnTo>
                    <a:pt x="976325" y="152908"/>
                  </a:lnTo>
                  <a:lnTo>
                    <a:pt x="732231" y="0"/>
                  </a:lnTo>
                  <a:close/>
                </a:path>
              </a:pathLst>
            </a:custGeom>
            <a:solidFill>
              <a:srgbClr val="204331"/>
            </a:solidFill>
          </p:spPr>
          <p:txBody>
            <a:bodyPr wrap="square" lIns="0" tIns="0" rIns="0" bIns="0" rtlCol="0"/>
            <a:lstStyle/>
            <a:p>
              <a:endParaRPr/>
            </a:p>
          </p:txBody>
        </p:sp>
        <p:sp>
          <p:nvSpPr>
            <p:cNvPr id="12" name="object 12"/>
            <p:cNvSpPr/>
            <p:nvPr/>
          </p:nvSpPr>
          <p:spPr>
            <a:xfrm>
              <a:off x="891463" y="8157464"/>
              <a:ext cx="976630" cy="306070"/>
            </a:xfrm>
            <a:custGeom>
              <a:avLst/>
              <a:gdLst/>
              <a:ahLst/>
              <a:cxnLst/>
              <a:rect l="l" t="t" r="r" b="b"/>
              <a:pathLst>
                <a:path w="976630" h="306070">
                  <a:moveTo>
                    <a:pt x="732231" y="0"/>
                  </a:moveTo>
                  <a:lnTo>
                    <a:pt x="732231" y="76454"/>
                  </a:lnTo>
                  <a:lnTo>
                    <a:pt x="0" y="76454"/>
                  </a:lnTo>
                  <a:lnTo>
                    <a:pt x="0" y="229235"/>
                  </a:lnTo>
                  <a:lnTo>
                    <a:pt x="732231" y="229235"/>
                  </a:lnTo>
                  <a:lnTo>
                    <a:pt x="732231" y="305689"/>
                  </a:lnTo>
                  <a:lnTo>
                    <a:pt x="976325" y="152908"/>
                  </a:lnTo>
                  <a:lnTo>
                    <a:pt x="732231" y="0"/>
                  </a:lnTo>
                </a:path>
              </a:pathLst>
            </a:custGeom>
            <a:ln w="19050">
              <a:solidFill>
                <a:srgbClr val="000000"/>
              </a:solidFill>
            </a:ln>
          </p:spPr>
          <p:txBody>
            <a:bodyPr wrap="square" lIns="0" tIns="0" rIns="0" bIns="0" rtlCol="0"/>
            <a:lstStyle/>
            <a:p>
              <a:endParaRPr/>
            </a:p>
          </p:txBody>
        </p:sp>
      </p:grpSp>
      <p:sp>
        <p:nvSpPr>
          <p:cNvPr id="13" name="object 13"/>
          <p:cNvSpPr/>
          <p:nvPr/>
        </p:nvSpPr>
        <p:spPr>
          <a:xfrm>
            <a:off x="969745" y="1458426"/>
            <a:ext cx="7406788" cy="2623549"/>
          </a:xfrm>
          <a:prstGeom prst="rect">
            <a:avLst/>
          </a:prstGeom>
          <a:blipFill>
            <a:blip r:embed="rId2" cstate="print"/>
            <a:stretch>
              <a:fillRect/>
            </a:stretch>
          </a:blipFill>
        </p:spPr>
        <p:txBody>
          <a:bodyPr wrap="square" lIns="0" tIns="0" rIns="0" bIns="0" rtlCol="0"/>
          <a:lstStyle/>
          <a:p>
            <a:endParaRPr/>
          </a:p>
        </p:txBody>
      </p:sp>
      <p:sp>
        <p:nvSpPr>
          <p:cNvPr id="14" name="object 14"/>
          <p:cNvSpPr txBox="1"/>
          <p:nvPr/>
        </p:nvSpPr>
        <p:spPr>
          <a:xfrm>
            <a:off x="2502229" y="4802880"/>
            <a:ext cx="3797963" cy="1199174"/>
          </a:xfrm>
          <a:prstGeom prst="rect">
            <a:avLst/>
          </a:prstGeom>
        </p:spPr>
        <p:txBody>
          <a:bodyPr vert="horz" wrap="square" lIns="0" tIns="12700" rIns="0" bIns="0" rtlCol="0">
            <a:spAutoFit/>
          </a:bodyPr>
          <a:lstStyle/>
          <a:p>
            <a:pPr marL="12700" marR="5080">
              <a:lnSpc>
                <a:spcPct val="141100"/>
              </a:lnSpc>
              <a:spcBef>
                <a:spcPts val="100"/>
              </a:spcBef>
            </a:pPr>
            <a:r>
              <a:rPr b="1" i="1" spc="-5" dirty="0">
                <a:latin typeface="Arial"/>
                <a:cs typeface="Arial"/>
              </a:rPr>
              <a:t>Hisse/hissedar </a:t>
            </a:r>
            <a:r>
              <a:rPr b="1" i="1" dirty="0">
                <a:latin typeface="Arial"/>
                <a:cs typeface="Arial"/>
              </a:rPr>
              <a:t>değerlerini </a:t>
            </a:r>
            <a:r>
              <a:rPr b="1" i="1" spc="-5" dirty="0">
                <a:latin typeface="Arial"/>
                <a:cs typeface="Arial"/>
              </a:rPr>
              <a:t>arttırır  Rekabet </a:t>
            </a:r>
            <a:r>
              <a:rPr b="1" i="1" dirty="0">
                <a:latin typeface="Arial"/>
                <a:cs typeface="Arial"/>
              </a:rPr>
              <a:t>gücünü</a:t>
            </a:r>
            <a:r>
              <a:rPr b="1" i="1" spc="-10" dirty="0">
                <a:latin typeface="Arial"/>
                <a:cs typeface="Arial"/>
              </a:rPr>
              <a:t> </a:t>
            </a:r>
            <a:r>
              <a:rPr b="1" i="1" spc="-5" dirty="0">
                <a:latin typeface="Arial"/>
                <a:cs typeface="Arial"/>
              </a:rPr>
              <a:t>arttırır</a:t>
            </a:r>
            <a:endParaRPr dirty="0">
              <a:latin typeface="Arial"/>
              <a:cs typeface="Arial"/>
            </a:endParaRPr>
          </a:p>
          <a:p>
            <a:pPr marL="12700">
              <a:lnSpc>
                <a:spcPct val="100000"/>
              </a:lnSpc>
              <a:spcBef>
                <a:spcPts val="1020"/>
              </a:spcBef>
            </a:pPr>
            <a:r>
              <a:rPr b="1" i="1" spc="-5" dirty="0">
                <a:latin typeface="Arial"/>
                <a:cs typeface="Arial"/>
              </a:rPr>
              <a:t>Sürdürülebilirliği</a:t>
            </a:r>
            <a:r>
              <a:rPr b="1" i="1" dirty="0">
                <a:latin typeface="Arial"/>
                <a:cs typeface="Arial"/>
              </a:rPr>
              <a:t> </a:t>
            </a:r>
            <a:r>
              <a:rPr b="1" i="1" spc="-5" dirty="0">
                <a:latin typeface="Arial"/>
                <a:cs typeface="Arial"/>
              </a:rPr>
              <a:t>sağlar</a:t>
            </a:r>
            <a:endParaRPr dirty="0">
              <a:latin typeface="Arial"/>
              <a:cs typeface="Arial"/>
            </a:endParaRPr>
          </a:p>
        </p:txBody>
      </p:sp>
      <p:sp>
        <p:nvSpPr>
          <p:cNvPr id="15" name="object 15"/>
          <p:cNvSpPr txBox="1"/>
          <p:nvPr/>
        </p:nvSpPr>
        <p:spPr>
          <a:xfrm>
            <a:off x="7860767" y="6293306"/>
            <a:ext cx="202090" cy="127599"/>
          </a:xfrm>
          <a:prstGeom prst="rect">
            <a:avLst/>
          </a:prstGeom>
        </p:spPr>
        <p:txBody>
          <a:bodyPr vert="horz" wrap="square" lIns="0" tIns="4445" rIns="0" bIns="0" rtlCol="0">
            <a:spAutoFit/>
          </a:bodyPr>
          <a:lstStyle/>
          <a:p>
            <a:pPr marL="12700">
              <a:lnSpc>
                <a:spcPct val="100000"/>
              </a:lnSpc>
              <a:spcBef>
                <a:spcPts val="35"/>
              </a:spcBef>
            </a:pPr>
            <a:r>
              <a:rPr sz="800" spc="5" dirty="0">
                <a:latin typeface="Arial"/>
                <a:cs typeface="Arial"/>
              </a:rPr>
              <a:t>12</a:t>
            </a:r>
            <a:endParaRPr sz="800">
              <a:latin typeface="Arial"/>
              <a:cs typeface="Arial"/>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4581128"/>
            <a:ext cx="2592288" cy="1944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75546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520700" y="663905"/>
            <a:ext cx="4566920" cy="331470"/>
          </a:xfrm>
          <a:prstGeom prst="rect">
            <a:avLst/>
          </a:prstGeom>
        </p:spPr>
        <p:txBody>
          <a:bodyPr vert="horz" wrap="square" lIns="0" tIns="13335" rIns="0" bIns="0" rtlCol="0">
            <a:spAutoFit/>
          </a:bodyPr>
          <a:lstStyle/>
          <a:p>
            <a:pPr marL="12700">
              <a:lnSpc>
                <a:spcPct val="100000"/>
              </a:lnSpc>
              <a:spcBef>
                <a:spcPts val="105"/>
              </a:spcBef>
            </a:pPr>
            <a:r>
              <a:rPr sz="2000" i="1" spc="-5" dirty="0">
                <a:solidFill>
                  <a:srgbClr val="000000"/>
                </a:solidFill>
              </a:rPr>
              <a:t>Aile Şirketlerinde</a:t>
            </a:r>
            <a:r>
              <a:rPr sz="2000" i="1" spc="-40" dirty="0">
                <a:solidFill>
                  <a:srgbClr val="000000"/>
                </a:solidFill>
              </a:rPr>
              <a:t> </a:t>
            </a:r>
            <a:r>
              <a:rPr sz="2000" i="1" spc="-5" dirty="0">
                <a:solidFill>
                  <a:srgbClr val="000000"/>
                </a:solidFill>
              </a:rPr>
              <a:t>Kurumsallaşma</a:t>
            </a:r>
            <a:endParaRPr sz="2000"/>
          </a:p>
        </p:txBody>
      </p:sp>
      <p:sp>
        <p:nvSpPr>
          <p:cNvPr id="4" name="object 4"/>
          <p:cNvSpPr/>
          <p:nvPr/>
        </p:nvSpPr>
        <p:spPr>
          <a:xfrm>
            <a:off x="5667755" y="1722246"/>
            <a:ext cx="1792605" cy="12700"/>
          </a:xfrm>
          <a:custGeom>
            <a:avLst/>
            <a:gdLst/>
            <a:ahLst/>
            <a:cxnLst/>
            <a:rect l="l" t="t" r="r" b="b"/>
            <a:pathLst>
              <a:path w="1792604" h="12700">
                <a:moveTo>
                  <a:pt x="1792224" y="0"/>
                </a:moveTo>
                <a:lnTo>
                  <a:pt x="0" y="0"/>
                </a:lnTo>
                <a:lnTo>
                  <a:pt x="0" y="12192"/>
                </a:lnTo>
                <a:lnTo>
                  <a:pt x="1792224" y="12192"/>
                </a:lnTo>
                <a:lnTo>
                  <a:pt x="1792224" y="0"/>
                </a:lnTo>
                <a:close/>
              </a:path>
            </a:pathLst>
          </a:custGeom>
          <a:solidFill>
            <a:srgbClr val="000000"/>
          </a:solidFill>
        </p:spPr>
        <p:txBody>
          <a:bodyPr wrap="square" lIns="0" tIns="0" rIns="0" bIns="0" rtlCol="0"/>
          <a:lstStyle/>
          <a:p>
            <a:endParaRPr/>
          </a:p>
        </p:txBody>
      </p:sp>
      <p:sp>
        <p:nvSpPr>
          <p:cNvPr id="5" name="object 5"/>
          <p:cNvSpPr txBox="1"/>
          <p:nvPr/>
        </p:nvSpPr>
        <p:spPr>
          <a:xfrm>
            <a:off x="520700" y="1244854"/>
            <a:ext cx="8100059" cy="2081980"/>
          </a:xfrm>
          <a:prstGeom prst="rect">
            <a:avLst/>
          </a:prstGeom>
        </p:spPr>
        <p:txBody>
          <a:bodyPr vert="horz" wrap="square" lIns="0" tIns="12065" rIns="0" bIns="0" rtlCol="0">
            <a:spAutoFit/>
          </a:bodyPr>
          <a:lstStyle/>
          <a:p>
            <a:pPr marL="12700" marR="426084">
              <a:lnSpc>
                <a:spcPct val="100000"/>
              </a:lnSpc>
              <a:spcBef>
                <a:spcPts val="95"/>
              </a:spcBef>
            </a:pPr>
            <a:r>
              <a:rPr sz="1600" b="1" i="1" spc="-5" dirty="0">
                <a:latin typeface="Georgia"/>
                <a:cs typeface="Georgia"/>
              </a:rPr>
              <a:t>Aile şirketlerinin </a:t>
            </a:r>
            <a:r>
              <a:rPr sz="1600" b="1" i="1" spc="-10" dirty="0">
                <a:latin typeface="Georgia"/>
                <a:cs typeface="Georgia"/>
              </a:rPr>
              <a:t>temel amaçlarından </a:t>
            </a:r>
            <a:r>
              <a:rPr sz="1600" b="1" i="1" spc="-5" dirty="0">
                <a:latin typeface="Georgia"/>
                <a:cs typeface="Georgia"/>
              </a:rPr>
              <a:t>birisi, </a:t>
            </a:r>
            <a:r>
              <a:rPr sz="1600" b="1" i="1" spc="-10" dirty="0">
                <a:latin typeface="Georgia"/>
                <a:cs typeface="Georgia"/>
              </a:rPr>
              <a:t>şirketlerin devamlılıklarını  temin ederek, </a:t>
            </a:r>
            <a:r>
              <a:rPr sz="1600" b="1" i="1" spc="-5" dirty="0">
                <a:latin typeface="Georgia"/>
                <a:cs typeface="Georgia"/>
              </a:rPr>
              <a:t>sonraki </a:t>
            </a:r>
            <a:r>
              <a:rPr sz="1600" b="1" i="1" spc="-10" dirty="0">
                <a:latin typeface="Georgia"/>
                <a:cs typeface="Georgia"/>
              </a:rPr>
              <a:t>kuşaklara </a:t>
            </a:r>
            <a:r>
              <a:rPr sz="1600" b="1" i="1" spc="-5" dirty="0">
                <a:latin typeface="Georgia"/>
                <a:cs typeface="Georgia"/>
              </a:rPr>
              <a:t>devretmektir-</a:t>
            </a:r>
            <a:r>
              <a:rPr sz="1600" b="1" i="1" spc="110" dirty="0">
                <a:latin typeface="Georgia"/>
                <a:cs typeface="Georgia"/>
              </a:rPr>
              <a:t> </a:t>
            </a:r>
            <a:r>
              <a:rPr sz="1600" b="1" i="1" spc="-5" dirty="0">
                <a:latin typeface="Georgia"/>
                <a:cs typeface="Georgia"/>
              </a:rPr>
              <a:t>“sürdürülebilirlik”</a:t>
            </a:r>
            <a:endParaRPr sz="1600" dirty="0">
              <a:latin typeface="Georgia"/>
              <a:cs typeface="Georgia"/>
            </a:endParaRPr>
          </a:p>
          <a:p>
            <a:pPr marL="12700">
              <a:lnSpc>
                <a:spcPct val="100000"/>
              </a:lnSpc>
              <a:spcBef>
                <a:spcPts val="900"/>
              </a:spcBef>
            </a:pPr>
            <a:r>
              <a:rPr sz="1600" spc="-5" dirty="0" smtClean="0">
                <a:latin typeface="Georgia"/>
                <a:cs typeface="Georgia"/>
              </a:rPr>
              <a:t>“</a:t>
            </a:r>
            <a:r>
              <a:rPr sz="1600" spc="-5" dirty="0">
                <a:latin typeface="Georgia"/>
                <a:cs typeface="Georgia"/>
              </a:rPr>
              <a:t>Aile ilişkilerinin kurumsallaşması” </a:t>
            </a:r>
            <a:r>
              <a:rPr sz="1600" spc="-10" dirty="0">
                <a:latin typeface="Georgia"/>
                <a:cs typeface="Georgia"/>
              </a:rPr>
              <a:t>genelde, </a:t>
            </a:r>
            <a:r>
              <a:rPr sz="1600" spc="-5" dirty="0">
                <a:latin typeface="Georgia"/>
                <a:cs typeface="Georgia"/>
              </a:rPr>
              <a:t>üzerinde </a:t>
            </a:r>
            <a:r>
              <a:rPr sz="1600" spc="-10" dirty="0">
                <a:latin typeface="Georgia"/>
                <a:cs typeface="Georgia"/>
              </a:rPr>
              <a:t>çok </a:t>
            </a:r>
            <a:r>
              <a:rPr sz="1600" spc="-5" dirty="0">
                <a:latin typeface="Georgia"/>
                <a:cs typeface="Georgia"/>
              </a:rPr>
              <a:t>fazla düşünülmeyen ama</a:t>
            </a:r>
            <a:r>
              <a:rPr sz="1600" spc="60" dirty="0">
                <a:latin typeface="Georgia"/>
                <a:cs typeface="Georgia"/>
              </a:rPr>
              <a:t> </a:t>
            </a:r>
            <a:r>
              <a:rPr sz="1600" spc="-5" dirty="0">
                <a:latin typeface="Georgia"/>
                <a:cs typeface="Georgia"/>
              </a:rPr>
              <a:t>aile</a:t>
            </a:r>
            <a:endParaRPr sz="1600" dirty="0">
              <a:latin typeface="Georgia"/>
              <a:cs typeface="Georgia"/>
            </a:endParaRPr>
          </a:p>
          <a:p>
            <a:pPr marL="12700">
              <a:lnSpc>
                <a:spcPct val="100000"/>
              </a:lnSpc>
            </a:pPr>
            <a:r>
              <a:rPr sz="1600" spc="-10" dirty="0">
                <a:latin typeface="Georgia"/>
                <a:cs typeface="Georgia"/>
              </a:rPr>
              <a:t>şirketlerinde </a:t>
            </a:r>
            <a:r>
              <a:rPr sz="1600" spc="-5" dirty="0">
                <a:latin typeface="Georgia"/>
                <a:cs typeface="Georgia"/>
              </a:rPr>
              <a:t>en </a:t>
            </a:r>
            <a:r>
              <a:rPr sz="1600" spc="-10" dirty="0">
                <a:latin typeface="Georgia"/>
                <a:cs typeface="Georgia"/>
              </a:rPr>
              <a:t>temel problemleri </a:t>
            </a:r>
            <a:r>
              <a:rPr sz="1600" spc="-5" dirty="0">
                <a:latin typeface="Georgia"/>
                <a:cs typeface="Georgia"/>
              </a:rPr>
              <a:t>yaratan bir</a:t>
            </a:r>
            <a:r>
              <a:rPr sz="1600" spc="220" dirty="0">
                <a:latin typeface="Georgia"/>
                <a:cs typeface="Georgia"/>
              </a:rPr>
              <a:t> </a:t>
            </a:r>
            <a:r>
              <a:rPr sz="1600" spc="-5" dirty="0">
                <a:latin typeface="Georgia"/>
                <a:cs typeface="Georgia"/>
              </a:rPr>
              <a:t>konudur.</a:t>
            </a:r>
            <a:endParaRPr sz="1600" dirty="0">
              <a:latin typeface="Georgia"/>
              <a:cs typeface="Georgia"/>
            </a:endParaRPr>
          </a:p>
          <a:p>
            <a:pPr marL="12700" marR="291465">
              <a:lnSpc>
                <a:spcPct val="100000"/>
              </a:lnSpc>
              <a:spcBef>
                <a:spcPts val="900"/>
              </a:spcBef>
            </a:pPr>
            <a:r>
              <a:rPr sz="1600" spc="-5" dirty="0">
                <a:latin typeface="Georgia"/>
                <a:cs typeface="Georgia"/>
              </a:rPr>
              <a:t>Kurumsallaşma “sistem haline </a:t>
            </a:r>
            <a:r>
              <a:rPr sz="1600" spc="-10" dirty="0">
                <a:latin typeface="Georgia"/>
                <a:cs typeface="Georgia"/>
              </a:rPr>
              <a:t>gelmek” olarak </a:t>
            </a:r>
            <a:r>
              <a:rPr sz="1600" spc="-5" dirty="0">
                <a:latin typeface="Georgia"/>
                <a:cs typeface="Georgia"/>
              </a:rPr>
              <a:t>düşünüldüğünde, </a:t>
            </a:r>
            <a:r>
              <a:rPr sz="1600" spc="-10" dirty="0">
                <a:latin typeface="Georgia"/>
                <a:cs typeface="Georgia"/>
              </a:rPr>
              <a:t>sadece şirketin sistem  </a:t>
            </a:r>
            <a:r>
              <a:rPr sz="1600" spc="-5" dirty="0">
                <a:latin typeface="Georgia"/>
                <a:cs typeface="Georgia"/>
              </a:rPr>
              <a:t>haline </a:t>
            </a:r>
            <a:r>
              <a:rPr sz="1600" spc="-10" dirty="0">
                <a:latin typeface="Georgia"/>
                <a:cs typeface="Georgia"/>
              </a:rPr>
              <a:t>gelmesi yetmez, aile </a:t>
            </a:r>
            <a:r>
              <a:rPr sz="1600" spc="-5" dirty="0">
                <a:latin typeface="Georgia"/>
                <a:cs typeface="Georgia"/>
              </a:rPr>
              <a:t>ilişkilerinin de bir </a:t>
            </a:r>
            <a:r>
              <a:rPr sz="1600" spc="-10" dirty="0">
                <a:latin typeface="Georgia"/>
                <a:cs typeface="Georgia"/>
              </a:rPr>
              <a:t>sistem </a:t>
            </a:r>
            <a:r>
              <a:rPr sz="1600" spc="-5" dirty="0">
                <a:latin typeface="Georgia"/>
                <a:cs typeface="Georgia"/>
              </a:rPr>
              <a:t>haline </a:t>
            </a:r>
            <a:r>
              <a:rPr sz="1600" spc="-10" dirty="0">
                <a:latin typeface="Georgia"/>
                <a:cs typeface="Georgia"/>
              </a:rPr>
              <a:t>getirilmesi</a:t>
            </a:r>
            <a:r>
              <a:rPr sz="1600" spc="65" dirty="0">
                <a:latin typeface="Georgia"/>
                <a:cs typeface="Georgia"/>
              </a:rPr>
              <a:t> </a:t>
            </a:r>
            <a:r>
              <a:rPr sz="1600" spc="-10" dirty="0">
                <a:latin typeface="Georgia"/>
                <a:cs typeface="Georgia"/>
              </a:rPr>
              <a:t>gerekir.</a:t>
            </a:r>
            <a:endParaRPr sz="1600" dirty="0">
              <a:latin typeface="Georgia"/>
              <a:cs typeface="Georgia"/>
            </a:endParaRPr>
          </a:p>
          <a:p>
            <a:pPr marL="295910">
              <a:lnSpc>
                <a:spcPct val="100000"/>
              </a:lnSpc>
              <a:spcBef>
                <a:spcPts val="900"/>
              </a:spcBef>
            </a:pPr>
            <a:r>
              <a:rPr sz="1600" b="1" i="1" spc="-5" dirty="0">
                <a:solidFill>
                  <a:srgbClr val="FF0000"/>
                </a:solidFill>
                <a:latin typeface="Georgia"/>
                <a:cs typeface="Georgia"/>
              </a:rPr>
              <a:t>Sadece şirketin/yönetimin değil; </a:t>
            </a:r>
            <a:r>
              <a:rPr sz="1600" b="1" i="1" spc="-10" dirty="0">
                <a:solidFill>
                  <a:srgbClr val="FF0000"/>
                </a:solidFill>
                <a:latin typeface="Georgia"/>
                <a:cs typeface="Georgia"/>
              </a:rPr>
              <a:t>ailenin </a:t>
            </a:r>
            <a:r>
              <a:rPr sz="1600" b="1" i="1" spc="-5" dirty="0">
                <a:solidFill>
                  <a:srgbClr val="FF0000"/>
                </a:solidFill>
                <a:latin typeface="Georgia"/>
                <a:cs typeface="Georgia"/>
              </a:rPr>
              <a:t>de kurumsallaşması</a:t>
            </a:r>
            <a:r>
              <a:rPr sz="1600" b="1" i="1" spc="150" dirty="0">
                <a:solidFill>
                  <a:srgbClr val="FF0000"/>
                </a:solidFill>
                <a:latin typeface="Georgia"/>
                <a:cs typeface="Georgia"/>
              </a:rPr>
              <a:t> </a:t>
            </a:r>
            <a:r>
              <a:rPr sz="1600" b="1" i="1" spc="-10" dirty="0">
                <a:solidFill>
                  <a:srgbClr val="FF0000"/>
                </a:solidFill>
                <a:latin typeface="Georgia"/>
                <a:cs typeface="Georgia"/>
              </a:rPr>
              <a:t>gereklidir.</a:t>
            </a:r>
            <a:endParaRPr sz="1600" dirty="0">
              <a:latin typeface="Georgia"/>
              <a:cs typeface="Georgia"/>
            </a:endParaRPr>
          </a:p>
        </p:txBody>
      </p:sp>
    </p:spTree>
    <p:extLst>
      <p:ext uri="{BB962C8B-B14F-4D97-AF65-F5344CB8AC3E}">
        <p14:creationId xmlns:p14="http://schemas.microsoft.com/office/powerpoint/2010/main" val="26406083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4" name="Metin kutusu 3"/>
          <p:cNvSpPr txBox="1"/>
          <p:nvPr/>
        </p:nvSpPr>
        <p:spPr>
          <a:xfrm>
            <a:off x="3131840" y="1484784"/>
            <a:ext cx="3168352" cy="646331"/>
          </a:xfrm>
          <a:prstGeom prst="rect">
            <a:avLst/>
          </a:prstGeom>
          <a:noFill/>
        </p:spPr>
        <p:txBody>
          <a:bodyPr wrap="square" rtlCol="0">
            <a:spAutoFit/>
          </a:bodyPr>
          <a:lstStyle/>
          <a:p>
            <a:r>
              <a:rPr lang="tr-TR" sz="3600" dirty="0" smtClean="0"/>
              <a:t>Aile İşletmeleri</a:t>
            </a:r>
            <a:endParaRPr lang="tr-TR" sz="3600" dirty="0"/>
          </a:p>
        </p:txBody>
      </p:sp>
      <p:cxnSp>
        <p:nvCxnSpPr>
          <p:cNvPr id="8" name="Düz Ok Bağlayıcısı 7"/>
          <p:cNvCxnSpPr/>
          <p:nvPr/>
        </p:nvCxnSpPr>
        <p:spPr>
          <a:xfrm flipH="1">
            <a:off x="2123728" y="2060848"/>
            <a:ext cx="2160240" cy="936104"/>
          </a:xfrm>
          <a:prstGeom prst="straightConnector1">
            <a:avLst/>
          </a:prstGeom>
          <a:ln cmpd="sng">
            <a:tailEnd type="arrow"/>
          </a:ln>
        </p:spPr>
        <p:style>
          <a:lnRef idx="1">
            <a:schemeClr val="accent1"/>
          </a:lnRef>
          <a:fillRef idx="0">
            <a:schemeClr val="accent1"/>
          </a:fillRef>
          <a:effectRef idx="0">
            <a:schemeClr val="accent1"/>
          </a:effectRef>
          <a:fontRef idx="minor">
            <a:schemeClr val="tx1"/>
          </a:fontRef>
        </p:style>
      </p:cxnSp>
      <p:cxnSp>
        <p:nvCxnSpPr>
          <p:cNvPr id="10" name="Düz Ok Bağlayıcısı 9"/>
          <p:cNvCxnSpPr/>
          <p:nvPr/>
        </p:nvCxnSpPr>
        <p:spPr>
          <a:xfrm>
            <a:off x="4644008" y="1988840"/>
            <a:ext cx="0"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Düz Ok Bağlayıcısı 11"/>
          <p:cNvCxnSpPr/>
          <p:nvPr/>
        </p:nvCxnSpPr>
        <p:spPr>
          <a:xfrm>
            <a:off x="5436096" y="1988840"/>
            <a:ext cx="1296144" cy="10229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Metin kutusu 12"/>
          <p:cNvSpPr txBox="1"/>
          <p:nvPr/>
        </p:nvSpPr>
        <p:spPr>
          <a:xfrm>
            <a:off x="1223628" y="4437112"/>
            <a:ext cx="2340260" cy="369332"/>
          </a:xfrm>
          <a:prstGeom prst="rect">
            <a:avLst/>
          </a:prstGeom>
          <a:noFill/>
        </p:spPr>
        <p:txBody>
          <a:bodyPr wrap="square" rtlCol="0">
            <a:spAutoFit/>
          </a:bodyPr>
          <a:lstStyle/>
          <a:p>
            <a:endParaRPr lang="tr-TR" dirty="0"/>
          </a:p>
        </p:txBody>
      </p:sp>
      <p:sp>
        <p:nvSpPr>
          <p:cNvPr id="5" name="Metin kutusu 4"/>
          <p:cNvSpPr txBox="1"/>
          <p:nvPr/>
        </p:nvSpPr>
        <p:spPr>
          <a:xfrm>
            <a:off x="1331640" y="3284984"/>
            <a:ext cx="1152128" cy="461665"/>
          </a:xfrm>
          <a:prstGeom prst="rect">
            <a:avLst/>
          </a:prstGeom>
          <a:noFill/>
        </p:spPr>
        <p:txBody>
          <a:bodyPr wrap="square" rtlCol="0">
            <a:spAutoFit/>
          </a:bodyPr>
          <a:lstStyle/>
          <a:p>
            <a:r>
              <a:rPr lang="tr-TR" sz="2400" dirty="0" smtClean="0"/>
              <a:t>Lider</a:t>
            </a:r>
            <a:endParaRPr lang="tr-TR" sz="2400" dirty="0"/>
          </a:p>
        </p:txBody>
      </p:sp>
      <p:sp>
        <p:nvSpPr>
          <p:cNvPr id="6" name="Metin kutusu 5"/>
          <p:cNvSpPr txBox="1"/>
          <p:nvPr/>
        </p:nvSpPr>
        <p:spPr>
          <a:xfrm>
            <a:off x="3851920" y="2780928"/>
            <a:ext cx="1080120" cy="461665"/>
          </a:xfrm>
          <a:prstGeom prst="rect">
            <a:avLst/>
          </a:prstGeom>
          <a:noFill/>
        </p:spPr>
        <p:txBody>
          <a:bodyPr wrap="square" rtlCol="0">
            <a:spAutoFit/>
          </a:bodyPr>
          <a:lstStyle/>
          <a:p>
            <a:r>
              <a:rPr lang="tr-TR" sz="2400" dirty="0" smtClean="0">
                <a:solidFill>
                  <a:srgbClr val="FF0000"/>
                </a:solidFill>
              </a:rPr>
              <a:t>Ruhen</a:t>
            </a:r>
            <a:endParaRPr lang="tr-TR" sz="2400" dirty="0">
              <a:solidFill>
                <a:srgbClr val="FF0000"/>
              </a:solidFill>
            </a:endParaRPr>
          </a:p>
        </p:txBody>
      </p:sp>
      <p:sp>
        <p:nvSpPr>
          <p:cNvPr id="7" name="Metin kutusu 6"/>
          <p:cNvSpPr txBox="1"/>
          <p:nvPr/>
        </p:nvSpPr>
        <p:spPr>
          <a:xfrm>
            <a:off x="1578446" y="2910135"/>
            <a:ext cx="1553394" cy="461665"/>
          </a:xfrm>
          <a:prstGeom prst="rect">
            <a:avLst/>
          </a:prstGeom>
          <a:noFill/>
        </p:spPr>
        <p:txBody>
          <a:bodyPr wrap="square" rtlCol="0">
            <a:spAutoFit/>
          </a:bodyPr>
          <a:lstStyle/>
          <a:p>
            <a:r>
              <a:rPr lang="tr-TR" sz="2400" dirty="0" smtClean="0">
                <a:solidFill>
                  <a:srgbClr val="FF0000"/>
                </a:solidFill>
              </a:rPr>
              <a:t>Aklen</a:t>
            </a:r>
            <a:endParaRPr lang="tr-TR" sz="2400" dirty="0">
              <a:solidFill>
                <a:srgbClr val="FF0000"/>
              </a:solidFill>
            </a:endParaRPr>
          </a:p>
        </p:txBody>
      </p:sp>
      <p:sp>
        <p:nvSpPr>
          <p:cNvPr id="9" name="Metin kutusu 8"/>
          <p:cNvSpPr txBox="1"/>
          <p:nvPr/>
        </p:nvSpPr>
        <p:spPr>
          <a:xfrm>
            <a:off x="6444208" y="2996952"/>
            <a:ext cx="1584176" cy="461665"/>
          </a:xfrm>
          <a:prstGeom prst="rect">
            <a:avLst/>
          </a:prstGeom>
          <a:noFill/>
        </p:spPr>
        <p:txBody>
          <a:bodyPr wrap="square" rtlCol="0">
            <a:spAutoFit/>
          </a:bodyPr>
          <a:lstStyle/>
          <a:p>
            <a:r>
              <a:rPr lang="tr-TR" sz="2400" dirty="0" smtClean="0">
                <a:solidFill>
                  <a:srgbClr val="FF0000"/>
                </a:solidFill>
              </a:rPr>
              <a:t>Bedenen</a:t>
            </a:r>
            <a:endParaRPr lang="tr-TR" sz="2400" dirty="0">
              <a:solidFill>
                <a:srgbClr val="FF0000"/>
              </a:solidFill>
            </a:endParaRPr>
          </a:p>
        </p:txBody>
      </p:sp>
      <p:sp>
        <p:nvSpPr>
          <p:cNvPr id="16" name="Metin kutusu 15"/>
          <p:cNvSpPr txBox="1"/>
          <p:nvPr/>
        </p:nvSpPr>
        <p:spPr>
          <a:xfrm>
            <a:off x="2627784" y="3242593"/>
            <a:ext cx="2664296" cy="2554545"/>
          </a:xfrm>
          <a:prstGeom prst="rect">
            <a:avLst/>
          </a:prstGeom>
          <a:noFill/>
        </p:spPr>
        <p:txBody>
          <a:bodyPr wrap="square" rtlCol="0">
            <a:spAutoFit/>
          </a:bodyPr>
          <a:lstStyle/>
          <a:p>
            <a:r>
              <a:rPr lang="tr-TR" sz="2000" dirty="0">
                <a:solidFill>
                  <a:srgbClr val="FF0000"/>
                </a:solidFill>
              </a:rPr>
              <a:t>Ailenin </a:t>
            </a:r>
            <a:r>
              <a:rPr lang="tr-TR" sz="2000" dirty="0" smtClean="0">
                <a:solidFill>
                  <a:srgbClr val="FF0000"/>
                </a:solidFill>
              </a:rPr>
              <a:t>kurumsallaşması</a:t>
            </a:r>
            <a:endParaRPr lang="tr-TR" sz="2000" dirty="0">
              <a:solidFill>
                <a:srgbClr val="FF0000"/>
              </a:solidFill>
            </a:endParaRPr>
          </a:p>
          <a:p>
            <a:r>
              <a:rPr lang="tr-TR" sz="2000" dirty="0" smtClean="0"/>
              <a:t>Aile Konseyi </a:t>
            </a:r>
          </a:p>
          <a:p>
            <a:r>
              <a:rPr lang="tr-TR" sz="2000" dirty="0" smtClean="0"/>
              <a:t>Aile Anayasası</a:t>
            </a:r>
          </a:p>
          <a:p>
            <a:r>
              <a:rPr lang="tr-TR" sz="2000" dirty="0" smtClean="0"/>
              <a:t>Yönetim Kurulu</a:t>
            </a:r>
          </a:p>
          <a:p>
            <a:r>
              <a:rPr lang="tr-TR" sz="2000" dirty="0" smtClean="0"/>
              <a:t>Devir planı</a:t>
            </a:r>
          </a:p>
          <a:p>
            <a:r>
              <a:rPr lang="tr-TR" sz="2000" dirty="0" smtClean="0"/>
              <a:t>Paydaşlar Arası sözleşme</a:t>
            </a:r>
            <a:endParaRPr lang="tr-TR" sz="2000" dirty="0"/>
          </a:p>
        </p:txBody>
      </p:sp>
      <p:sp>
        <p:nvSpPr>
          <p:cNvPr id="17" name="Metin kutusu 16"/>
          <p:cNvSpPr txBox="1"/>
          <p:nvPr/>
        </p:nvSpPr>
        <p:spPr>
          <a:xfrm>
            <a:off x="5466426" y="3371800"/>
            <a:ext cx="3677574" cy="2769989"/>
          </a:xfrm>
          <a:prstGeom prst="rect">
            <a:avLst/>
          </a:prstGeom>
          <a:noFill/>
        </p:spPr>
        <p:txBody>
          <a:bodyPr wrap="square" rtlCol="0">
            <a:spAutoFit/>
          </a:bodyPr>
          <a:lstStyle/>
          <a:p>
            <a:r>
              <a:rPr lang="tr-TR" sz="2000" dirty="0" smtClean="0">
                <a:solidFill>
                  <a:srgbClr val="FF0000"/>
                </a:solidFill>
              </a:rPr>
              <a:t>Şirketin Kurumsallaşması</a:t>
            </a:r>
          </a:p>
          <a:p>
            <a:r>
              <a:rPr lang="tr-TR" sz="2000" dirty="0" smtClean="0"/>
              <a:t>Amaçlara uygun bir örgüt yapısı oluşturmayı (Stratejik plan)</a:t>
            </a:r>
          </a:p>
          <a:p>
            <a:r>
              <a:rPr lang="tr-TR" sz="2000" dirty="0" smtClean="0"/>
              <a:t>İş ve görev tanımlarının yapılması</a:t>
            </a:r>
          </a:p>
          <a:p>
            <a:r>
              <a:rPr lang="tr-TR" sz="2000" dirty="0" smtClean="0"/>
              <a:t>İç yönetmelikleri oluşturmayı</a:t>
            </a:r>
          </a:p>
          <a:p>
            <a:r>
              <a:rPr lang="tr-TR" sz="2000" dirty="0" smtClean="0"/>
              <a:t>Yetki ve sorumlulukları dağıtarak  </a:t>
            </a:r>
            <a:r>
              <a:rPr lang="tr-TR" dirty="0" smtClean="0"/>
              <a:t>profesyonel bir yönetime geçmeyi içermektedir. </a:t>
            </a:r>
          </a:p>
          <a:p>
            <a:endParaRPr lang="tr-TR" dirty="0">
              <a:solidFill>
                <a:srgbClr val="FF0000"/>
              </a:solidFill>
            </a:endParaRPr>
          </a:p>
        </p:txBody>
      </p:sp>
    </p:spTree>
    <p:extLst>
      <p:ext uri="{BB962C8B-B14F-4D97-AF65-F5344CB8AC3E}">
        <p14:creationId xmlns:p14="http://schemas.microsoft.com/office/powerpoint/2010/main" val="1325595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dirty="0" err="1">
                <a:solidFill>
                  <a:srgbClr val="FF0000"/>
                </a:solidFill>
              </a:rPr>
              <a:t>Aile</a:t>
            </a:r>
            <a:r>
              <a:rPr lang="en-US" dirty="0">
                <a:solidFill>
                  <a:srgbClr val="FF0000"/>
                </a:solidFill>
              </a:rPr>
              <a:t> </a:t>
            </a:r>
            <a:r>
              <a:rPr lang="en-US" dirty="0" err="1">
                <a:solidFill>
                  <a:srgbClr val="FF0000"/>
                </a:solidFill>
              </a:rPr>
              <a:t>Konseyi</a:t>
            </a:r>
            <a:r>
              <a:rPr lang="en-US" dirty="0">
                <a:solidFill>
                  <a:srgbClr val="FF0000"/>
                </a:solidFill>
              </a:rPr>
              <a:t> (</a:t>
            </a:r>
            <a:r>
              <a:rPr lang="en-US" dirty="0" err="1">
                <a:solidFill>
                  <a:srgbClr val="FF0000"/>
                </a:solidFill>
              </a:rPr>
              <a:t>Aile</a:t>
            </a:r>
            <a:r>
              <a:rPr lang="en-US" dirty="0">
                <a:solidFill>
                  <a:srgbClr val="FF0000"/>
                </a:solidFill>
              </a:rPr>
              <a:t> </a:t>
            </a:r>
            <a:r>
              <a:rPr lang="en-US" dirty="0" err="1" smtClean="0">
                <a:solidFill>
                  <a:srgbClr val="FF0000"/>
                </a:solidFill>
              </a:rPr>
              <a:t>Meclisi</a:t>
            </a:r>
            <a:r>
              <a:rPr lang="tr-TR" dirty="0" smtClean="0">
                <a:solidFill>
                  <a:srgbClr val="FF0000"/>
                </a:solidFill>
              </a:rPr>
              <a:t>)</a:t>
            </a:r>
            <a:endParaRPr lang="en-US" dirty="0">
              <a:solidFill>
                <a:srgbClr val="FF0000"/>
              </a:solidFill>
            </a:endParaRPr>
          </a:p>
        </p:txBody>
      </p:sp>
      <p:sp>
        <p:nvSpPr>
          <p:cNvPr id="3" name="İçerik Yer Tutucusu 2"/>
          <p:cNvSpPr>
            <a:spLocks noGrp="1"/>
          </p:cNvSpPr>
          <p:nvPr>
            <p:ph idx="1"/>
          </p:nvPr>
        </p:nvSpPr>
        <p:spPr/>
        <p:txBody>
          <a:bodyPr>
            <a:normAutofit fontScale="85000" lnSpcReduction="20000"/>
          </a:bodyPr>
          <a:lstStyle/>
          <a:p>
            <a:pPr marL="0" indent="0">
              <a:buNone/>
            </a:pPr>
            <a:r>
              <a:rPr lang="tr-TR" dirty="0" smtClean="0"/>
              <a:t>Varis seçme, hazırlama; emeklilik koşullarını belirleme; hisse ve hissedarlık sözleşmesi düzenleme; boşanma, evlilik, ölüm gibi konulara ilişkin politikalar belirleme; aile üyelerinin şirkette çalışma koşullarını, haklarını ve sorumluluklarını saptama gibi konular üzerinde odaklanır.</a:t>
            </a:r>
          </a:p>
          <a:p>
            <a:pPr marL="0" indent="0">
              <a:buNone/>
            </a:pPr>
            <a:r>
              <a:rPr lang="tr-TR" dirty="0" smtClean="0"/>
              <a:t>Aile konseyi, ailelerin işletmeyle ve aileyle ilgili sorunlarını tartışmak üzere belirli sürelerle bir araya geldikleri topluluktur. </a:t>
            </a:r>
          </a:p>
          <a:p>
            <a:pPr marL="0" indent="0">
              <a:buNone/>
            </a:pPr>
            <a:r>
              <a:rPr lang="tr-TR" dirty="0" smtClean="0"/>
              <a:t>Aile konseyinin temel işlevi, aile üyelerinin değerlerini, ihtiyaçlarını ve şirketten beklentilerini saptamak ve ailenin uzun vadeli çıkarlarını koruyacak politikalar geliştirecek bir ortam oluşturmaktır. </a:t>
            </a:r>
            <a:endParaRPr lang="tr-TR" dirty="0"/>
          </a:p>
        </p:txBody>
      </p:sp>
    </p:spTree>
    <p:extLst>
      <p:ext uri="{BB962C8B-B14F-4D97-AF65-F5344CB8AC3E}">
        <p14:creationId xmlns:p14="http://schemas.microsoft.com/office/powerpoint/2010/main" val="19761313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Aile konseyi</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dirty="0"/>
              <a:t>Aile konseyi üyeleri </a:t>
            </a:r>
            <a:r>
              <a:rPr lang="tr-TR" dirty="0" smtClean="0"/>
              <a:t>özenle belirlenmeli </a:t>
            </a:r>
            <a:r>
              <a:rPr lang="tr-TR" dirty="0"/>
              <a:t>ve şirket yönetimi anlamında değil aile birlikteliği</a:t>
            </a:r>
          </a:p>
          <a:p>
            <a:pPr marL="0" indent="0">
              <a:buNone/>
            </a:pPr>
            <a:r>
              <a:rPr lang="tr-TR" dirty="0"/>
              <a:t>anlamında en çok hatırı sayılır aile üyeleri bu</a:t>
            </a:r>
          </a:p>
          <a:p>
            <a:pPr marL="0" indent="0">
              <a:buNone/>
            </a:pPr>
            <a:r>
              <a:rPr lang="tr-TR" dirty="0"/>
              <a:t>konseye dahil edilmelidir. Bu konseyin amacı, hem </a:t>
            </a:r>
            <a:r>
              <a:rPr lang="tr-TR" dirty="0" smtClean="0"/>
              <a:t>tüm aile </a:t>
            </a:r>
            <a:r>
              <a:rPr lang="tr-TR" dirty="0"/>
              <a:t>bireylerini şirket hakkında bilgi sahibi yapmak </a:t>
            </a:r>
            <a:r>
              <a:rPr lang="tr-TR" dirty="0" smtClean="0"/>
              <a:t>hem de </a:t>
            </a:r>
            <a:r>
              <a:rPr lang="tr-TR" dirty="0"/>
              <a:t>sosyal ortamlarda aile birlikteliğini devam </a:t>
            </a:r>
            <a:r>
              <a:rPr lang="tr-TR" dirty="0" smtClean="0"/>
              <a:t>ettirecek platformlar </a:t>
            </a:r>
            <a:r>
              <a:rPr lang="tr-TR" dirty="0"/>
              <a:t>hazırlamaktır.</a:t>
            </a:r>
          </a:p>
        </p:txBody>
      </p:sp>
    </p:spTree>
    <p:extLst>
      <p:ext uri="{BB962C8B-B14F-4D97-AF65-F5344CB8AC3E}">
        <p14:creationId xmlns:p14="http://schemas.microsoft.com/office/powerpoint/2010/main" val="2410843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lgn="ctr">
              <a:buNone/>
            </a:pPr>
            <a:r>
              <a:rPr lang="tr-TR" sz="4000" dirty="0" smtClean="0"/>
              <a:t>En şanslı insanlar en çok varlığa sahip olanlar değil, sahip olduklarını en doğru şekilde kullananlardır.</a:t>
            </a:r>
            <a:endParaRPr lang="tr-TR" sz="4000" dirty="0"/>
          </a:p>
        </p:txBody>
      </p:sp>
    </p:spTree>
    <p:extLst>
      <p:ext uri="{BB962C8B-B14F-4D97-AF65-F5344CB8AC3E}">
        <p14:creationId xmlns:p14="http://schemas.microsoft.com/office/powerpoint/2010/main" val="327545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Aile konseyi</a:t>
            </a:r>
            <a:endParaRPr lang="en-US" dirty="0">
              <a:solidFill>
                <a:srgbClr val="FF0000"/>
              </a:solidFill>
            </a:endParaRPr>
          </a:p>
        </p:txBody>
      </p:sp>
      <p:sp>
        <p:nvSpPr>
          <p:cNvPr id="3" name="İçerik Yer Tutucusu 2"/>
          <p:cNvSpPr>
            <a:spLocks noGrp="1"/>
          </p:cNvSpPr>
          <p:nvPr>
            <p:ph idx="1"/>
          </p:nvPr>
        </p:nvSpPr>
        <p:spPr/>
        <p:txBody>
          <a:bodyPr>
            <a:normAutofit fontScale="70000" lnSpcReduction="20000"/>
          </a:bodyPr>
          <a:lstStyle/>
          <a:p>
            <a:pPr marL="0" indent="0">
              <a:buNone/>
            </a:pPr>
            <a:r>
              <a:rPr lang="tr-TR" dirty="0" smtClean="0"/>
              <a:t>Özetle, aile konseyinin sorumlulukları, aşağıda yer alan konulara ilişkindir. </a:t>
            </a:r>
          </a:p>
          <a:p>
            <a:r>
              <a:rPr lang="tr-TR" dirty="0" smtClean="0"/>
              <a:t>Aile planlarının geliştirilmesine rehberlik etmek,</a:t>
            </a:r>
          </a:p>
          <a:p>
            <a:r>
              <a:rPr lang="tr-TR" dirty="0" smtClean="0"/>
              <a:t>Stratejik risk planını geliştirmek,</a:t>
            </a:r>
          </a:p>
          <a:p>
            <a:r>
              <a:rPr lang="tr-TR" dirty="0" smtClean="0"/>
              <a:t> Şirket stratejilerini gözden geçirmek, </a:t>
            </a:r>
          </a:p>
          <a:p>
            <a:r>
              <a:rPr lang="tr-TR" dirty="0" smtClean="0"/>
              <a:t>Aile değerlerini ve ailenin varlık nedenini gelecek kuşaklara aktarmak, </a:t>
            </a:r>
          </a:p>
          <a:p>
            <a:r>
              <a:rPr lang="tr-TR" dirty="0" smtClean="0"/>
              <a:t>Fikirlerin paylaşımı için bir aile forumunu önermek, </a:t>
            </a:r>
          </a:p>
          <a:p>
            <a:r>
              <a:rPr lang="tr-TR" dirty="0" smtClean="0"/>
              <a:t>Aile kararlılığını ve katılımın teşvik etmek,  </a:t>
            </a:r>
          </a:p>
          <a:p>
            <a:r>
              <a:rPr lang="tr-TR" dirty="0" smtClean="0"/>
              <a:t>Ailenin hissedarlık eğitim programlarına katılımını desteklemek,</a:t>
            </a:r>
          </a:p>
          <a:p>
            <a:r>
              <a:rPr lang="tr-TR" dirty="0" smtClean="0"/>
              <a:t>Gelecek kuşak için aile liderleri geliştirmek,</a:t>
            </a:r>
          </a:p>
          <a:p>
            <a:r>
              <a:rPr lang="tr-TR" dirty="0" smtClean="0"/>
              <a:t> Aile ve şirket arasındaki ilişkileri izlemek, </a:t>
            </a:r>
          </a:p>
          <a:p>
            <a:r>
              <a:rPr lang="tr-TR" dirty="0" smtClean="0"/>
              <a:t>Aile planlarını ve programlarını uygulamaya koymak.</a:t>
            </a:r>
            <a:endParaRPr lang="tr-TR" dirty="0"/>
          </a:p>
        </p:txBody>
      </p:sp>
    </p:spTree>
    <p:extLst>
      <p:ext uri="{BB962C8B-B14F-4D97-AF65-F5344CB8AC3E}">
        <p14:creationId xmlns:p14="http://schemas.microsoft.com/office/powerpoint/2010/main" val="1834231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Aile Anayasası</a:t>
            </a:r>
            <a:endParaRPr lang="tr-TR"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pPr marL="0" indent="0">
              <a:buNone/>
            </a:pPr>
            <a:r>
              <a:rPr lang="tr-TR" dirty="0"/>
              <a:t>Genel olarak aile anayasasını; aile ve şirket </a:t>
            </a:r>
            <a:r>
              <a:rPr lang="tr-TR" dirty="0" smtClean="0"/>
              <a:t>arasındaki etkileşimin </a:t>
            </a:r>
            <a:r>
              <a:rPr lang="tr-TR" dirty="0"/>
              <a:t>nasıl olması gerektiğini belirten yazılı </a:t>
            </a:r>
            <a:r>
              <a:rPr lang="tr-TR" dirty="0" smtClean="0"/>
              <a:t>kurallar bütünü </a:t>
            </a:r>
            <a:r>
              <a:rPr lang="tr-TR" dirty="0"/>
              <a:t>olarak ifade etmek mümkündür. </a:t>
            </a:r>
            <a:endParaRPr lang="tr-TR" dirty="0" smtClean="0"/>
          </a:p>
          <a:p>
            <a:pPr marL="0" indent="0">
              <a:buNone/>
            </a:pPr>
            <a:r>
              <a:rPr lang="tr-TR" dirty="0" smtClean="0"/>
              <a:t>Başka bir ifadeyle </a:t>
            </a:r>
            <a:r>
              <a:rPr lang="tr-TR" dirty="0"/>
              <a:t>aile anayasası, aile ilişkilerini örgütsel </a:t>
            </a:r>
            <a:r>
              <a:rPr lang="tr-TR" dirty="0" smtClean="0"/>
              <a:t>amaçlar doğrultusunda </a:t>
            </a:r>
            <a:r>
              <a:rPr lang="tr-TR" dirty="0"/>
              <a:t>kurumsallaştırmak ve şirketin </a:t>
            </a:r>
            <a:r>
              <a:rPr lang="tr-TR" dirty="0" smtClean="0"/>
              <a:t>sürekliliğini temin </a:t>
            </a:r>
            <a:r>
              <a:rPr lang="tr-TR" dirty="0"/>
              <a:t>etmek amacıyla yönetimle ilgili kuralları ve </a:t>
            </a:r>
            <a:r>
              <a:rPr lang="tr-TR" dirty="0" smtClean="0"/>
              <a:t>karşılaşılması muhtemel </a:t>
            </a:r>
            <a:r>
              <a:rPr lang="tr-TR" dirty="0"/>
              <a:t>sorunların nasıl çözüleceğini </a:t>
            </a:r>
            <a:r>
              <a:rPr lang="tr-TR" dirty="0" smtClean="0"/>
              <a:t>içeren yazılı </a:t>
            </a:r>
            <a:r>
              <a:rPr lang="tr-TR" dirty="0"/>
              <a:t>bir kaynaktır.”</a:t>
            </a:r>
          </a:p>
        </p:txBody>
      </p:sp>
    </p:spTree>
    <p:extLst>
      <p:ext uri="{BB962C8B-B14F-4D97-AF65-F5344CB8AC3E}">
        <p14:creationId xmlns:p14="http://schemas.microsoft.com/office/powerpoint/2010/main" val="21064758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marL="0" indent="0">
              <a:buNone/>
            </a:pPr>
            <a:r>
              <a:rPr lang="tr-TR" dirty="0"/>
              <a:t>Aile anayasası aile şirketinin yönetilmesinde ve aile </a:t>
            </a:r>
            <a:r>
              <a:rPr lang="tr-TR" dirty="0" smtClean="0"/>
              <a:t>tarafından alınacak </a:t>
            </a:r>
            <a:r>
              <a:rPr lang="tr-TR" dirty="0"/>
              <a:t>kararlara kılavuz olacak ailenin misyonu</a:t>
            </a:r>
            <a:r>
              <a:rPr lang="tr-TR" dirty="0" smtClean="0"/>
              <a:t>, değerleri</a:t>
            </a:r>
            <a:r>
              <a:rPr lang="tr-TR" dirty="0"/>
              <a:t>, prensipleri, rolleri ve hedeflerini içerir.</a:t>
            </a:r>
          </a:p>
          <a:p>
            <a:pPr marL="0" indent="0">
              <a:buNone/>
            </a:pPr>
            <a:r>
              <a:rPr lang="tr-TR" dirty="0"/>
              <a:t>Aile anayasasında aile malvarlığına ve aile bireyleri olan</a:t>
            </a:r>
          </a:p>
          <a:p>
            <a:pPr marL="0" indent="0">
              <a:buNone/>
            </a:pPr>
            <a:r>
              <a:rPr lang="tr-TR" dirty="0"/>
              <a:t>ortaklara ait yönetimsel güce, hissedar olma koşullarına,</a:t>
            </a:r>
          </a:p>
          <a:p>
            <a:pPr marL="0" indent="0">
              <a:buNone/>
            </a:pPr>
            <a:r>
              <a:rPr lang="tr-TR" dirty="0"/>
              <a:t>hisse devri ve mirasın nasıl dağıtılacağına, aile konseyine,</a:t>
            </a:r>
          </a:p>
          <a:p>
            <a:pPr marL="0" indent="0">
              <a:buNone/>
            </a:pPr>
            <a:r>
              <a:rPr lang="tr-TR" dirty="0"/>
              <a:t>ailenin yönetimi ile ilgili görev ve sorumluluklara,</a:t>
            </a:r>
          </a:p>
          <a:p>
            <a:pPr marL="0" indent="0">
              <a:buNone/>
            </a:pPr>
            <a:r>
              <a:rPr lang="tr-TR" dirty="0" err="1"/>
              <a:t>halefiyet</a:t>
            </a:r>
            <a:r>
              <a:rPr lang="tr-TR" dirty="0"/>
              <a:t> planına ilişkin ilkelere yer verilir.</a:t>
            </a:r>
          </a:p>
        </p:txBody>
      </p:sp>
    </p:spTree>
    <p:extLst>
      <p:ext uri="{BB962C8B-B14F-4D97-AF65-F5344CB8AC3E}">
        <p14:creationId xmlns:p14="http://schemas.microsoft.com/office/powerpoint/2010/main" val="2776724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pPr marL="0" indent="0">
              <a:buNone/>
            </a:pPr>
            <a:r>
              <a:rPr lang="tr-TR" dirty="0"/>
              <a:t>Aile anayasası hukukun önüne asla </a:t>
            </a:r>
            <a:r>
              <a:rPr lang="tr-TR" dirty="0" smtClean="0"/>
              <a:t>geçemez. Bu </a:t>
            </a:r>
            <a:r>
              <a:rPr lang="tr-TR" dirty="0"/>
              <a:t>doküman, her şeyden öncelikli olarak iyi niyet çerçevesinde</a:t>
            </a:r>
          </a:p>
          <a:p>
            <a:pPr marL="0" indent="0">
              <a:buNone/>
            </a:pPr>
            <a:r>
              <a:rPr lang="tr-TR" dirty="0"/>
              <a:t>şirketin ömrünü uzatmak amaçlı yazılı olarak düzenlenen</a:t>
            </a:r>
          </a:p>
          <a:p>
            <a:pPr marL="0" indent="0">
              <a:buNone/>
            </a:pPr>
            <a:r>
              <a:rPr lang="tr-TR" dirty="0"/>
              <a:t>prensipler bütünüdür. Aile anayasalarında belirlenen</a:t>
            </a:r>
          </a:p>
          <a:p>
            <a:pPr marL="0" indent="0">
              <a:buNone/>
            </a:pPr>
            <a:r>
              <a:rPr lang="tr-TR" dirty="0"/>
              <a:t>kuralların şirket esas sözleşmesine bağlanması bu</a:t>
            </a:r>
          </a:p>
          <a:p>
            <a:pPr marL="0" indent="0">
              <a:buNone/>
            </a:pPr>
            <a:r>
              <a:rPr lang="tr-TR" dirty="0"/>
              <a:t>kuralların hukuki geçerlilik ve yaptırım kazanabilmeleri</a:t>
            </a:r>
          </a:p>
          <a:p>
            <a:pPr marL="0" indent="0">
              <a:buNone/>
            </a:pPr>
            <a:r>
              <a:rPr lang="tr-TR" dirty="0"/>
              <a:t>için uygulanan bir yöntem olarak karşımıza çıkmaktadır.</a:t>
            </a:r>
          </a:p>
          <a:p>
            <a:pPr marL="0" indent="0">
              <a:buNone/>
            </a:pPr>
            <a:r>
              <a:rPr lang="tr-TR" dirty="0"/>
              <a:t>Aile anayasasında yer alan düzenlemeler üç başlık altına</a:t>
            </a:r>
          </a:p>
          <a:p>
            <a:pPr marL="0" indent="0">
              <a:buNone/>
            </a:pPr>
            <a:r>
              <a:rPr lang="tr-TR" dirty="0"/>
              <a:t>toplanabilecektir. Bunlar;</a:t>
            </a:r>
          </a:p>
          <a:p>
            <a:pPr marL="0" indent="0">
              <a:buNone/>
            </a:pPr>
            <a:r>
              <a:rPr lang="tr-TR" dirty="0"/>
              <a:t>(i) Aileye ilişkin düzenlemeler,</a:t>
            </a:r>
          </a:p>
          <a:p>
            <a:pPr marL="0" indent="0">
              <a:buNone/>
            </a:pPr>
            <a:r>
              <a:rPr lang="tr-TR" dirty="0"/>
              <a:t>(ii) Şirkete ilişkin düzenlemeler ve</a:t>
            </a:r>
          </a:p>
          <a:p>
            <a:pPr marL="0" indent="0">
              <a:buNone/>
            </a:pPr>
            <a:r>
              <a:rPr lang="tr-TR" dirty="0"/>
              <a:t>(iii) Anayasaya ilişkin düzenlemeler.</a:t>
            </a:r>
          </a:p>
        </p:txBody>
      </p:sp>
    </p:spTree>
    <p:extLst>
      <p:ext uri="{BB962C8B-B14F-4D97-AF65-F5344CB8AC3E}">
        <p14:creationId xmlns:p14="http://schemas.microsoft.com/office/powerpoint/2010/main" val="16790493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lgn="just">
              <a:buNone/>
            </a:pPr>
            <a:r>
              <a:rPr lang="tr-TR" dirty="0">
                <a:solidFill>
                  <a:srgbClr val="FF0000"/>
                </a:solidFill>
              </a:rPr>
              <a:t>Aileye ilişkin düzenlemeler </a:t>
            </a:r>
            <a:r>
              <a:rPr lang="tr-TR" dirty="0"/>
              <a:t>daha çok aile ilişkileri, </a:t>
            </a:r>
            <a:r>
              <a:rPr lang="tr-TR" dirty="0" smtClean="0"/>
              <a:t>temel değerler </a:t>
            </a:r>
            <a:r>
              <a:rPr lang="tr-TR" dirty="0"/>
              <a:t>ve sosyal sorumluluklar gibi konuları içermektedir</a:t>
            </a:r>
            <a:r>
              <a:rPr lang="tr-TR" dirty="0" smtClean="0"/>
              <a:t>. </a:t>
            </a:r>
            <a:r>
              <a:rPr lang="tr-TR" dirty="0" smtClean="0">
                <a:solidFill>
                  <a:srgbClr val="FF0000"/>
                </a:solidFill>
              </a:rPr>
              <a:t>Şirkete </a:t>
            </a:r>
            <a:r>
              <a:rPr lang="tr-TR" dirty="0">
                <a:solidFill>
                  <a:srgbClr val="FF0000"/>
                </a:solidFill>
              </a:rPr>
              <a:t>ilişkin düzenlemeler </a:t>
            </a:r>
            <a:r>
              <a:rPr lang="tr-TR" dirty="0"/>
              <a:t>ise yönetim biçimi</a:t>
            </a:r>
            <a:r>
              <a:rPr lang="tr-TR" dirty="0" smtClean="0"/>
              <a:t>, hisselere </a:t>
            </a:r>
            <a:r>
              <a:rPr lang="tr-TR" dirty="0"/>
              <a:t>ve hisselerin kuşaklar arası devri, yatırım kararları,</a:t>
            </a:r>
          </a:p>
          <a:p>
            <a:pPr marL="0" indent="0" algn="just">
              <a:buNone/>
            </a:pPr>
            <a:r>
              <a:rPr lang="tr-TR" dirty="0"/>
              <a:t>profesyonel yönetim ilkeleri gibi konuları kapsar.</a:t>
            </a:r>
          </a:p>
          <a:p>
            <a:pPr marL="0" indent="0" algn="just">
              <a:buNone/>
            </a:pPr>
            <a:r>
              <a:rPr lang="tr-TR" dirty="0">
                <a:solidFill>
                  <a:srgbClr val="FF0000"/>
                </a:solidFill>
              </a:rPr>
              <a:t>Anayasaya ilişkin düzenlemeler </a:t>
            </a:r>
            <a:r>
              <a:rPr lang="tr-TR" dirty="0"/>
              <a:t>ise daha çok amaç</a:t>
            </a:r>
            <a:r>
              <a:rPr lang="tr-TR" dirty="0" smtClean="0"/>
              <a:t>,       kapsam</a:t>
            </a:r>
            <a:r>
              <a:rPr lang="tr-TR" dirty="0"/>
              <a:t>, anayasa değişiklikleri gibi konulardır</a:t>
            </a:r>
          </a:p>
        </p:txBody>
      </p:sp>
    </p:spTree>
    <p:extLst>
      <p:ext uri="{BB962C8B-B14F-4D97-AF65-F5344CB8AC3E}">
        <p14:creationId xmlns:p14="http://schemas.microsoft.com/office/powerpoint/2010/main" val="39200369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Aile </a:t>
            </a:r>
            <a:r>
              <a:rPr lang="tr-TR" dirty="0"/>
              <a:t>A</a:t>
            </a:r>
            <a:r>
              <a:rPr lang="tr-TR" dirty="0" smtClean="0"/>
              <a:t>nayasasının Hukuki Boyutu</a:t>
            </a:r>
            <a:endParaRPr lang="tr-TR" dirty="0"/>
          </a:p>
        </p:txBody>
      </p:sp>
      <p:sp>
        <p:nvSpPr>
          <p:cNvPr id="3" name="İçerik Yer Tutucusu 2"/>
          <p:cNvSpPr>
            <a:spLocks noGrp="1"/>
          </p:cNvSpPr>
          <p:nvPr>
            <p:ph idx="1"/>
          </p:nvPr>
        </p:nvSpPr>
        <p:spPr/>
        <p:txBody>
          <a:bodyPr>
            <a:normAutofit fontScale="77500" lnSpcReduction="20000"/>
          </a:bodyPr>
          <a:lstStyle/>
          <a:p>
            <a:pPr marL="0" indent="0">
              <a:buNone/>
            </a:pPr>
            <a:r>
              <a:rPr lang="tr-TR" dirty="0"/>
              <a:t>Türk </a:t>
            </a:r>
            <a:r>
              <a:rPr lang="tr-TR" dirty="0" smtClean="0"/>
              <a:t>hukuku bakımından </a:t>
            </a:r>
            <a:r>
              <a:rPr lang="tr-TR" dirty="0"/>
              <a:t>herhangi bir şekil şartına bağlı </a:t>
            </a:r>
            <a:r>
              <a:rPr lang="tr-TR" dirty="0" smtClean="0"/>
              <a:t>değildir. Aile </a:t>
            </a:r>
            <a:r>
              <a:rPr lang="tr-TR" dirty="0"/>
              <a:t>anayasası, Türk Borçlar Kanunu’ndaki sözleşme</a:t>
            </a:r>
          </a:p>
          <a:p>
            <a:pPr marL="0" indent="0">
              <a:buNone/>
            </a:pPr>
            <a:r>
              <a:rPr lang="tr-TR" dirty="0"/>
              <a:t>serbestisi ilkesi çerçevesinde tarafların mutabık kalacağı</a:t>
            </a:r>
          </a:p>
          <a:p>
            <a:pPr marL="0" indent="0">
              <a:buNone/>
            </a:pPr>
            <a:r>
              <a:rPr lang="tr-TR" dirty="0"/>
              <a:t>herhangi bir şekilde yapılabilmektedir. Diğer bir deyişle,</a:t>
            </a:r>
          </a:p>
          <a:p>
            <a:pPr marL="0" indent="0">
              <a:buNone/>
            </a:pPr>
            <a:r>
              <a:rPr lang="tr-TR" dirty="0"/>
              <a:t>aile anayasaları Tür Hukukundaki </a:t>
            </a:r>
            <a:r>
              <a:rPr lang="tr-TR" dirty="0" err="1"/>
              <a:t>atipik</a:t>
            </a:r>
            <a:r>
              <a:rPr lang="tr-TR" dirty="0"/>
              <a:t> sözleşmelerdendir.</a:t>
            </a:r>
          </a:p>
          <a:p>
            <a:pPr marL="0" indent="0">
              <a:buNone/>
            </a:pPr>
            <a:r>
              <a:rPr lang="tr-TR" dirty="0"/>
              <a:t>Ancak, uygulama kolaylığı, doğabilecek ihtilafları</a:t>
            </a:r>
          </a:p>
          <a:p>
            <a:pPr marL="0" indent="0">
              <a:buNone/>
            </a:pPr>
            <a:r>
              <a:rPr lang="tr-TR" dirty="0"/>
              <a:t>önleme ve olası bir yargı sürecinde ispat rolü taşınması</a:t>
            </a:r>
          </a:p>
          <a:p>
            <a:pPr marL="0" indent="0">
              <a:buNone/>
            </a:pPr>
            <a:r>
              <a:rPr lang="tr-TR" dirty="0"/>
              <a:t>amacıyla aile anayasalarının yazılı olarak yapılması ve</a:t>
            </a:r>
          </a:p>
          <a:p>
            <a:pPr marL="0" indent="0">
              <a:buNone/>
            </a:pPr>
            <a:r>
              <a:rPr lang="tr-TR" dirty="0"/>
              <a:t>bu anayasa üzerinde mutabık kalan tüm aile üyelerinin</a:t>
            </a:r>
          </a:p>
          <a:p>
            <a:pPr marL="0" indent="0">
              <a:buNone/>
            </a:pPr>
            <a:r>
              <a:rPr lang="tr-TR" dirty="0"/>
              <a:t>imzasını taşıması tavsiye </a:t>
            </a:r>
            <a:r>
              <a:rPr lang="tr-TR" dirty="0" smtClean="0"/>
              <a:t>edilmektedir.</a:t>
            </a:r>
            <a:endParaRPr lang="tr-TR" dirty="0"/>
          </a:p>
        </p:txBody>
      </p:sp>
    </p:spTree>
    <p:extLst>
      <p:ext uri="{BB962C8B-B14F-4D97-AF65-F5344CB8AC3E}">
        <p14:creationId xmlns:p14="http://schemas.microsoft.com/office/powerpoint/2010/main" val="24193144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marL="0" indent="0">
              <a:buNone/>
            </a:pPr>
            <a:r>
              <a:rPr lang="tr-TR" sz="2800" dirty="0"/>
              <a:t>Aile anayasasında belirlenen ilke ve kurallara aykırı </a:t>
            </a:r>
            <a:r>
              <a:rPr lang="tr-TR" sz="2800" dirty="0" smtClean="0"/>
              <a:t>davranışlar halinde </a:t>
            </a:r>
            <a:r>
              <a:rPr lang="tr-TR" sz="2800" dirty="0"/>
              <a:t>aile anayasasına aykırılık gerekçesi </a:t>
            </a:r>
            <a:r>
              <a:rPr lang="tr-TR" sz="2800" dirty="0" smtClean="0"/>
              <a:t>ile  söz </a:t>
            </a:r>
            <a:r>
              <a:rPr lang="tr-TR" sz="2800" dirty="0"/>
              <a:t>konusu olacak yaptırımlar da yine aile </a:t>
            </a:r>
            <a:r>
              <a:rPr lang="tr-TR" sz="2800" dirty="0" smtClean="0"/>
              <a:t>anayasasında düzenlenmektedir.</a:t>
            </a:r>
          </a:p>
          <a:p>
            <a:pPr marL="0" indent="0">
              <a:buNone/>
            </a:pPr>
            <a:r>
              <a:rPr lang="tr-TR" sz="2800" dirty="0"/>
              <a:t>Aile anayasasına ilişkin diğer önemli bir nokta, aile </a:t>
            </a:r>
            <a:r>
              <a:rPr lang="tr-TR" sz="2800" dirty="0" smtClean="0"/>
              <a:t>anayasasının sadece </a:t>
            </a:r>
            <a:r>
              <a:rPr lang="tr-TR" sz="2800" dirty="0"/>
              <a:t>anayasayı imzalayan aile üyeleri </a:t>
            </a:r>
            <a:r>
              <a:rPr lang="tr-TR" sz="2800" dirty="0" smtClean="0"/>
              <a:t>açısından bağlayıcı </a:t>
            </a:r>
            <a:r>
              <a:rPr lang="tr-TR" sz="2800" dirty="0"/>
              <a:t>olduğu, yani aile anayasasında imzası</a:t>
            </a:r>
          </a:p>
          <a:p>
            <a:pPr marL="0" indent="0">
              <a:buNone/>
            </a:pPr>
            <a:r>
              <a:rPr lang="tr-TR" sz="2800" dirty="0"/>
              <a:t>bulunmayan aile üyeleri açısından hukuki bir bağlayıcılığının</a:t>
            </a:r>
          </a:p>
          <a:p>
            <a:pPr marL="0" indent="0">
              <a:buNone/>
            </a:pPr>
            <a:r>
              <a:rPr lang="tr-TR" sz="2800" dirty="0"/>
              <a:t>söz konusu </a:t>
            </a:r>
            <a:r>
              <a:rPr lang="tr-TR" sz="2800" dirty="0" smtClean="0"/>
              <a:t>olmayacağıdır. </a:t>
            </a:r>
            <a:endParaRPr lang="tr-TR" sz="2800" dirty="0"/>
          </a:p>
        </p:txBody>
      </p:sp>
    </p:spTree>
    <p:extLst>
      <p:ext uri="{BB962C8B-B14F-4D97-AF65-F5344CB8AC3E}">
        <p14:creationId xmlns:p14="http://schemas.microsoft.com/office/powerpoint/2010/main" val="4591373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a:t>Şirket, aile </a:t>
            </a:r>
            <a:r>
              <a:rPr lang="tr-TR" dirty="0" smtClean="0"/>
              <a:t>anayasasının tarafı </a:t>
            </a:r>
            <a:r>
              <a:rPr lang="tr-TR" dirty="0"/>
              <a:t>olmadığı için herhangi bir sözleşme </a:t>
            </a:r>
            <a:r>
              <a:rPr lang="tr-TR" dirty="0" smtClean="0"/>
              <a:t>ihlali nedeniyle </a:t>
            </a:r>
            <a:r>
              <a:rPr lang="tr-TR" dirty="0"/>
              <a:t>şirkete karşı herhangi bir icra veya dava </a:t>
            </a:r>
            <a:r>
              <a:rPr lang="tr-TR" dirty="0" smtClean="0"/>
              <a:t> yöneltilemeyecektir. Bununla </a:t>
            </a:r>
            <a:r>
              <a:rPr lang="tr-TR" dirty="0"/>
              <a:t>birlikte, aile anayasasını </a:t>
            </a:r>
            <a:r>
              <a:rPr lang="tr-TR" dirty="0" smtClean="0"/>
              <a:t>imzalayan aile </a:t>
            </a:r>
            <a:r>
              <a:rPr lang="tr-TR" dirty="0"/>
              <a:t>üyelerinin, anlaşmaya aykırı hareket eden </a:t>
            </a:r>
            <a:r>
              <a:rPr lang="tr-TR" dirty="0" smtClean="0"/>
              <a:t>aile üyesinden/şirket </a:t>
            </a:r>
            <a:r>
              <a:rPr lang="tr-TR" dirty="0"/>
              <a:t>ortağından hukuki talep ve kararlaştırılmış</a:t>
            </a:r>
          </a:p>
          <a:p>
            <a:pPr marL="0" indent="0">
              <a:buNone/>
            </a:pPr>
            <a:r>
              <a:rPr lang="tr-TR" dirty="0"/>
              <a:t>ise cezai şart istemesi gündeme gelebilecektir.</a:t>
            </a:r>
          </a:p>
          <a:p>
            <a:endParaRPr lang="tr-TR" dirty="0"/>
          </a:p>
          <a:p>
            <a:endParaRPr lang="tr-TR" dirty="0"/>
          </a:p>
        </p:txBody>
      </p:sp>
    </p:spTree>
    <p:extLst>
      <p:ext uri="{BB962C8B-B14F-4D97-AF65-F5344CB8AC3E}">
        <p14:creationId xmlns:p14="http://schemas.microsoft.com/office/powerpoint/2010/main" val="10962200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0"/>
            <a:ext cx="6120680" cy="610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55223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748733" y="293868"/>
            <a:ext cx="1539880" cy="228268"/>
          </a:xfrm>
          <a:prstGeom prst="rect">
            <a:avLst/>
          </a:prstGeom>
        </p:spPr>
        <p:txBody>
          <a:bodyPr vert="horz" wrap="square" lIns="0" tIns="12700" rIns="0" bIns="0" rtlCol="0">
            <a:spAutoFit/>
          </a:bodyPr>
          <a:lstStyle/>
          <a:p>
            <a:pPr marL="12700">
              <a:lnSpc>
                <a:spcPct val="100000"/>
              </a:lnSpc>
              <a:spcBef>
                <a:spcPts val="100"/>
              </a:spcBef>
            </a:pPr>
            <a:r>
              <a:rPr sz="1400" b="1" spc="-10" dirty="0">
                <a:latin typeface="Arial"/>
                <a:cs typeface="Arial"/>
              </a:rPr>
              <a:t>Aile</a:t>
            </a:r>
            <a:r>
              <a:rPr sz="1400" b="1" spc="-65" dirty="0">
                <a:latin typeface="Arial"/>
                <a:cs typeface="Arial"/>
              </a:rPr>
              <a:t> </a:t>
            </a:r>
            <a:r>
              <a:rPr sz="1400" b="1" spc="-10" dirty="0">
                <a:latin typeface="Arial"/>
                <a:cs typeface="Arial"/>
              </a:rPr>
              <a:t>Anayasası</a:t>
            </a:r>
            <a:endParaRPr sz="1400">
              <a:latin typeface="Arial"/>
              <a:cs typeface="Arial"/>
            </a:endParaRPr>
          </a:p>
        </p:txBody>
      </p:sp>
      <p:grpSp>
        <p:nvGrpSpPr>
          <p:cNvPr id="3" name="object 3"/>
          <p:cNvGrpSpPr/>
          <p:nvPr/>
        </p:nvGrpSpPr>
        <p:grpSpPr>
          <a:xfrm>
            <a:off x="255141" y="620192"/>
            <a:ext cx="8550024" cy="5662330"/>
            <a:chOff x="210845" y="967041"/>
            <a:chExt cx="7065645" cy="8829040"/>
          </a:xfrm>
        </p:grpSpPr>
        <p:sp>
          <p:nvSpPr>
            <p:cNvPr id="4" name="object 4"/>
            <p:cNvSpPr/>
            <p:nvPr/>
          </p:nvSpPr>
          <p:spPr>
            <a:xfrm>
              <a:off x="215607" y="971803"/>
              <a:ext cx="7056120" cy="8819515"/>
            </a:xfrm>
            <a:custGeom>
              <a:avLst/>
              <a:gdLst/>
              <a:ahLst/>
              <a:cxnLst/>
              <a:rect l="l" t="t" r="r" b="b"/>
              <a:pathLst>
                <a:path w="7056120" h="8819515">
                  <a:moveTo>
                    <a:pt x="6614960" y="0"/>
                  </a:moveTo>
                  <a:lnTo>
                    <a:pt x="1322997" y="0"/>
                  </a:lnTo>
                  <a:lnTo>
                    <a:pt x="1274918" y="2586"/>
                  </a:lnTo>
                  <a:lnTo>
                    <a:pt x="1228345" y="10167"/>
                  </a:lnTo>
                  <a:lnTo>
                    <a:pt x="1183547" y="22474"/>
                  </a:lnTo>
                  <a:lnTo>
                    <a:pt x="1140792" y="39239"/>
                  </a:lnTo>
                  <a:lnTo>
                    <a:pt x="1100348" y="60193"/>
                  </a:lnTo>
                  <a:lnTo>
                    <a:pt x="1062482" y="85067"/>
                  </a:lnTo>
                  <a:lnTo>
                    <a:pt x="1027464" y="113594"/>
                  </a:lnTo>
                  <a:lnTo>
                    <a:pt x="995562" y="145504"/>
                  </a:lnTo>
                  <a:lnTo>
                    <a:pt x="967043" y="180529"/>
                  </a:lnTo>
                  <a:lnTo>
                    <a:pt x="942175" y="218402"/>
                  </a:lnTo>
                  <a:lnTo>
                    <a:pt x="921228" y="258853"/>
                  </a:lnTo>
                  <a:lnTo>
                    <a:pt x="904469" y="301613"/>
                  </a:lnTo>
                  <a:lnTo>
                    <a:pt x="892166" y="346415"/>
                  </a:lnTo>
                  <a:lnTo>
                    <a:pt x="884588" y="392991"/>
                  </a:lnTo>
                  <a:lnTo>
                    <a:pt x="882002" y="441071"/>
                  </a:lnTo>
                  <a:lnTo>
                    <a:pt x="882002" y="7937373"/>
                  </a:lnTo>
                  <a:lnTo>
                    <a:pt x="441007" y="7937373"/>
                  </a:lnTo>
                  <a:lnTo>
                    <a:pt x="392930" y="7939959"/>
                  </a:lnTo>
                  <a:lnTo>
                    <a:pt x="346359" y="7947540"/>
                  </a:lnTo>
                  <a:lnTo>
                    <a:pt x="301561" y="7959847"/>
                  </a:lnTo>
                  <a:lnTo>
                    <a:pt x="258806" y="7976612"/>
                  </a:lnTo>
                  <a:lnTo>
                    <a:pt x="218360" y="7997566"/>
                  </a:lnTo>
                  <a:lnTo>
                    <a:pt x="180494" y="8022440"/>
                  </a:lnTo>
                  <a:lnTo>
                    <a:pt x="145474" y="8050967"/>
                  </a:lnTo>
                  <a:lnTo>
                    <a:pt x="113570" y="8082877"/>
                  </a:lnTo>
                  <a:lnTo>
                    <a:pt x="85048" y="8117902"/>
                  </a:lnTo>
                  <a:lnTo>
                    <a:pt x="60179" y="8155775"/>
                  </a:lnTo>
                  <a:lnTo>
                    <a:pt x="39230" y="8196226"/>
                  </a:lnTo>
                  <a:lnTo>
                    <a:pt x="22469" y="8238986"/>
                  </a:lnTo>
                  <a:lnTo>
                    <a:pt x="10165" y="8283788"/>
                  </a:lnTo>
                  <a:lnTo>
                    <a:pt x="2586" y="8330364"/>
                  </a:lnTo>
                  <a:lnTo>
                    <a:pt x="0" y="8378444"/>
                  </a:lnTo>
                  <a:lnTo>
                    <a:pt x="2586" y="8426516"/>
                  </a:lnTo>
                  <a:lnTo>
                    <a:pt x="10165" y="8473083"/>
                  </a:lnTo>
                  <a:lnTo>
                    <a:pt x="22469" y="8517877"/>
                  </a:lnTo>
                  <a:lnTo>
                    <a:pt x="39230" y="8560629"/>
                  </a:lnTo>
                  <a:lnTo>
                    <a:pt x="60179" y="8601072"/>
                  </a:lnTo>
                  <a:lnTo>
                    <a:pt x="85048" y="8638937"/>
                  </a:lnTo>
                  <a:lnTo>
                    <a:pt x="113570" y="8673955"/>
                  </a:lnTo>
                  <a:lnTo>
                    <a:pt x="145474" y="8705858"/>
                  </a:lnTo>
                  <a:lnTo>
                    <a:pt x="180494" y="8734378"/>
                  </a:lnTo>
                  <a:lnTo>
                    <a:pt x="218360" y="8759247"/>
                  </a:lnTo>
                  <a:lnTo>
                    <a:pt x="258806" y="8780196"/>
                  </a:lnTo>
                  <a:lnTo>
                    <a:pt x="301561" y="8796956"/>
                  </a:lnTo>
                  <a:lnTo>
                    <a:pt x="346359" y="8809260"/>
                  </a:lnTo>
                  <a:lnTo>
                    <a:pt x="392930" y="8816840"/>
                  </a:lnTo>
                  <a:lnTo>
                    <a:pt x="441007" y="8819426"/>
                  </a:lnTo>
                  <a:lnTo>
                    <a:pt x="5732945" y="8819426"/>
                  </a:lnTo>
                  <a:lnTo>
                    <a:pt x="5781024" y="8816840"/>
                  </a:lnTo>
                  <a:lnTo>
                    <a:pt x="5827600" y="8809260"/>
                  </a:lnTo>
                  <a:lnTo>
                    <a:pt x="5872402" y="8796956"/>
                  </a:lnTo>
                  <a:lnTo>
                    <a:pt x="5915162" y="8780196"/>
                  </a:lnTo>
                  <a:lnTo>
                    <a:pt x="5955613" y="8759247"/>
                  </a:lnTo>
                  <a:lnTo>
                    <a:pt x="5993486" y="8734378"/>
                  </a:lnTo>
                  <a:lnTo>
                    <a:pt x="6028511" y="8705858"/>
                  </a:lnTo>
                  <a:lnTo>
                    <a:pt x="6060421" y="8673955"/>
                  </a:lnTo>
                  <a:lnTo>
                    <a:pt x="6088948" y="8638937"/>
                  </a:lnTo>
                  <a:lnTo>
                    <a:pt x="6113822" y="8601072"/>
                  </a:lnTo>
                  <a:lnTo>
                    <a:pt x="6134776" y="8560629"/>
                  </a:lnTo>
                  <a:lnTo>
                    <a:pt x="6151541" y="8517877"/>
                  </a:lnTo>
                  <a:lnTo>
                    <a:pt x="6163848" y="8473083"/>
                  </a:lnTo>
                  <a:lnTo>
                    <a:pt x="6171429" y="8426516"/>
                  </a:lnTo>
                  <a:lnTo>
                    <a:pt x="6174016" y="8378444"/>
                  </a:lnTo>
                  <a:lnTo>
                    <a:pt x="6174016" y="882014"/>
                  </a:lnTo>
                  <a:lnTo>
                    <a:pt x="6614960" y="882014"/>
                  </a:lnTo>
                  <a:lnTo>
                    <a:pt x="6663039" y="879428"/>
                  </a:lnTo>
                  <a:lnTo>
                    <a:pt x="6709615" y="871847"/>
                  </a:lnTo>
                  <a:lnTo>
                    <a:pt x="6754417" y="859541"/>
                  </a:lnTo>
                  <a:lnTo>
                    <a:pt x="6797177" y="842777"/>
                  </a:lnTo>
                  <a:lnTo>
                    <a:pt x="6837628" y="821826"/>
                  </a:lnTo>
                  <a:lnTo>
                    <a:pt x="6875501" y="796955"/>
                  </a:lnTo>
                  <a:lnTo>
                    <a:pt x="6910526" y="768433"/>
                  </a:lnTo>
                  <a:lnTo>
                    <a:pt x="6942436" y="736529"/>
                  </a:lnTo>
                  <a:lnTo>
                    <a:pt x="6970963" y="701512"/>
                  </a:lnTo>
                  <a:lnTo>
                    <a:pt x="6995837" y="663650"/>
                  </a:lnTo>
                  <a:lnTo>
                    <a:pt x="7016791" y="623211"/>
                  </a:lnTo>
                  <a:lnTo>
                    <a:pt x="7033556" y="580466"/>
                  </a:lnTo>
                  <a:lnTo>
                    <a:pt x="7045863" y="535681"/>
                  </a:lnTo>
                  <a:lnTo>
                    <a:pt x="7053444" y="489127"/>
                  </a:lnTo>
                  <a:lnTo>
                    <a:pt x="7056031" y="441071"/>
                  </a:lnTo>
                  <a:lnTo>
                    <a:pt x="7053444" y="392991"/>
                  </a:lnTo>
                  <a:lnTo>
                    <a:pt x="7045863" y="346415"/>
                  </a:lnTo>
                  <a:lnTo>
                    <a:pt x="7033556" y="301613"/>
                  </a:lnTo>
                  <a:lnTo>
                    <a:pt x="7016791" y="258853"/>
                  </a:lnTo>
                  <a:lnTo>
                    <a:pt x="6995837" y="218402"/>
                  </a:lnTo>
                  <a:lnTo>
                    <a:pt x="6970963" y="180529"/>
                  </a:lnTo>
                  <a:lnTo>
                    <a:pt x="6942436" y="145504"/>
                  </a:lnTo>
                  <a:lnTo>
                    <a:pt x="6910526" y="113594"/>
                  </a:lnTo>
                  <a:lnTo>
                    <a:pt x="6875501" y="85067"/>
                  </a:lnTo>
                  <a:lnTo>
                    <a:pt x="6837628" y="60193"/>
                  </a:lnTo>
                  <a:lnTo>
                    <a:pt x="6797177" y="39239"/>
                  </a:lnTo>
                  <a:lnTo>
                    <a:pt x="6754417" y="22474"/>
                  </a:lnTo>
                  <a:lnTo>
                    <a:pt x="6709615" y="10167"/>
                  </a:lnTo>
                  <a:lnTo>
                    <a:pt x="6663039" y="2586"/>
                  </a:lnTo>
                  <a:lnTo>
                    <a:pt x="6614960" y="0"/>
                  </a:lnTo>
                  <a:close/>
                </a:path>
              </a:pathLst>
            </a:custGeom>
            <a:solidFill>
              <a:srgbClr val="FFFFCC"/>
            </a:solidFill>
          </p:spPr>
          <p:txBody>
            <a:bodyPr wrap="square" lIns="0" tIns="0" rIns="0" bIns="0" rtlCol="0"/>
            <a:lstStyle/>
            <a:p>
              <a:endParaRPr/>
            </a:p>
          </p:txBody>
        </p:sp>
        <p:sp>
          <p:nvSpPr>
            <p:cNvPr id="5" name="object 5"/>
            <p:cNvSpPr/>
            <p:nvPr/>
          </p:nvSpPr>
          <p:spPr>
            <a:xfrm>
              <a:off x="215607" y="1412874"/>
              <a:ext cx="1764664" cy="8378825"/>
            </a:xfrm>
            <a:custGeom>
              <a:avLst/>
              <a:gdLst/>
              <a:ahLst/>
              <a:cxnLst/>
              <a:rect l="l" t="t" r="r" b="b"/>
              <a:pathLst>
                <a:path w="1764664" h="8378825">
                  <a:moveTo>
                    <a:pt x="882002" y="7937373"/>
                  </a:moveTo>
                  <a:lnTo>
                    <a:pt x="441007" y="7937373"/>
                  </a:lnTo>
                  <a:lnTo>
                    <a:pt x="485457" y="7932902"/>
                  </a:lnTo>
                  <a:lnTo>
                    <a:pt x="526859" y="7920063"/>
                  </a:lnTo>
                  <a:lnTo>
                    <a:pt x="564311" y="7899730"/>
                  </a:lnTo>
                  <a:lnTo>
                    <a:pt x="596938" y="7872819"/>
                  </a:lnTo>
                  <a:lnTo>
                    <a:pt x="623862" y="7840192"/>
                  </a:lnTo>
                  <a:lnTo>
                    <a:pt x="644182" y="7802740"/>
                  </a:lnTo>
                  <a:lnTo>
                    <a:pt x="657021" y="7761351"/>
                  </a:lnTo>
                  <a:lnTo>
                    <a:pt x="661504" y="7716901"/>
                  </a:lnTo>
                  <a:lnTo>
                    <a:pt x="657021" y="7672425"/>
                  </a:lnTo>
                  <a:lnTo>
                    <a:pt x="644182" y="7630998"/>
                  </a:lnTo>
                  <a:lnTo>
                    <a:pt x="623862" y="7593533"/>
                  </a:lnTo>
                  <a:lnTo>
                    <a:pt x="596938" y="7560881"/>
                  </a:lnTo>
                  <a:lnTo>
                    <a:pt x="564311" y="7533957"/>
                  </a:lnTo>
                  <a:lnTo>
                    <a:pt x="526859" y="7513637"/>
                  </a:lnTo>
                  <a:lnTo>
                    <a:pt x="485457" y="7500785"/>
                  </a:lnTo>
                  <a:lnTo>
                    <a:pt x="441007" y="7496302"/>
                  </a:lnTo>
                  <a:lnTo>
                    <a:pt x="392925" y="7498893"/>
                  </a:lnTo>
                  <a:lnTo>
                    <a:pt x="346354" y="7506475"/>
                  </a:lnTo>
                  <a:lnTo>
                    <a:pt x="301561" y="7518781"/>
                  </a:lnTo>
                  <a:lnTo>
                    <a:pt x="258800" y="7535545"/>
                  </a:lnTo>
                  <a:lnTo>
                    <a:pt x="218351" y="7556500"/>
                  </a:lnTo>
                  <a:lnTo>
                    <a:pt x="180492" y="7581379"/>
                  </a:lnTo>
                  <a:lnTo>
                    <a:pt x="145465" y="7609903"/>
                  </a:lnTo>
                  <a:lnTo>
                    <a:pt x="113563" y="7641818"/>
                  </a:lnTo>
                  <a:lnTo>
                    <a:pt x="85039" y="7676832"/>
                  </a:lnTo>
                  <a:lnTo>
                    <a:pt x="60172" y="7714716"/>
                  </a:lnTo>
                  <a:lnTo>
                    <a:pt x="39230" y="7755166"/>
                  </a:lnTo>
                  <a:lnTo>
                    <a:pt x="22466" y="7797927"/>
                  </a:lnTo>
                  <a:lnTo>
                    <a:pt x="10160" y="7842720"/>
                  </a:lnTo>
                  <a:lnTo>
                    <a:pt x="2578" y="7889303"/>
                  </a:lnTo>
                  <a:lnTo>
                    <a:pt x="0" y="7937373"/>
                  </a:lnTo>
                  <a:lnTo>
                    <a:pt x="2578" y="7985455"/>
                  </a:lnTo>
                  <a:lnTo>
                    <a:pt x="10160" y="8032013"/>
                  </a:lnTo>
                  <a:lnTo>
                    <a:pt x="22466" y="8076806"/>
                  </a:lnTo>
                  <a:lnTo>
                    <a:pt x="39230" y="8119567"/>
                  </a:lnTo>
                  <a:lnTo>
                    <a:pt x="60172" y="8160004"/>
                  </a:lnTo>
                  <a:lnTo>
                    <a:pt x="85039" y="8197875"/>
                  </a:lnTo>
                  <a:lnTo>
                    <a:pt x="113563" y="8232889"/>
                  </a:lnTo>
                  <a:lnTo>
                    <a:pt x="145465" y="8264792"/>
                  </a:lnTo>
                  <a:lnTo>
                    <a:pt x="180492" y="8293316"/>
                  </a:lnTo>
                  <a:lnTo>
                    <a:pt x="218351" y="8318182"/>
                  </a:lnTo>
                  <a:lnTo>
                    <a:pt x="258800" y="8339137"/>
                  </a:lnTo>
                  <a:lnTo>
                    <a:pt x="301561" y="8355889"/>
                  </a:lnTo>
                  <a:lnTo>
                    <a:pt x="346354" y="8368195"/>
                  </a:lnTo>
                  <a:lnTo>
                    <a:pt x="392925" y="8375777"/>
                  </a:lnTo>
                  <a:lnTo>
                    <a:pt x="441007" y="8378355"/>
                  </a:lnTo>
                  <a:lnTo>
                    <a:pt x="489077" y="8375777"/>
                  </a:lnTo>
                  <a:lnTo>
                    <a:pt x="535647" y="8368195"/>
                  </a:lnTo>
                  <a:lnTo>
                    <a:pt x="580440" y="8355889"/>
                  </a:lnTo>
                  <a:lnTo>
                    <a:pt x="623189" y="8339137"/>
                  </a:lnTo>
                  <a:lnTo>
                    <a:pt x="663638" y="8318182"/>
                  </a:lnTo>
                  <a:lnTo>
                    <a:pt x="701509" y="8293316"/>
                  </a:lnTo>
                  <a:lnTo>
                    <a:pt x="736523" y="8264792"/>
                  </a:lnTo>
                  <a:lnTo>
                    <a:pt x="768426" y="8232889"/>
                  </a:lnTo>
                  <a:lnTo>
                    <a:pt x="796950" y="8197875"/>
                  </a:lnTo>
                  <a:lnTo>
                    <a:pt x="821817" y="8160004"/>
                  </a:lnTo>
                  <a:lnTo>
                    <a:pt x="842772" y="8119567"/>
                  </a:lnTo>
                  <a:lnTo>
                    <a:pt x="859523" y="8076806"/>
                  </a:lnTo>
                  <a:lnTo>
                    <a:pt x="871829" y="8032013"/>
                  </a:lnTo>
                  <a:lnTo>
                    <a:pt x="879411" y="7985455"/>
                  </a:lnTo>
                  <a:lnTo>
                    <a:pt x="882002" y="7937373"/>
                  </a:lnTo>
                  <a:close/>
                </a:path>
                <a:path w="1764664" h="8378825">
                  <a:moveTo>
                    <a:pt x="1764068" y="0"/>
                  </a:moveTo>
                  <a:lnTo>
                    <a:pt x="1322997" y="0"/>
                  </a:lnTo>
                  <a:lnTo>
                    <a:pt x="1278547" y="4483"/>
                  </a:lnTo>
                  <a:lnTo>
                    <a:pt x="1237157" y="17310"/>
                  </a:lnTo>
                  <a:lnTo>
                    <a:pt x="1199705" y="37617"/>
                  </a:lnTo>
                  <a:lnTo>
                    <a:pt x="1167079" y="64528"/>
                  </a:lnTo>
                  <a:lnTo>
                    <a:pt x="1140167" y="97142"/>
                  </a:lnTo>
                  <a:lnTo>
                    <a:pt x="1119835" y="134594"/>
                  </a:lnTo>
                  <a:lnTo>
                    <a:pt x="1106995" y="175996"/>
                  </a:lnTo>
                  <a:lnTo>
                    <a:pt x="1102525" y="220472"/>
                  </a:lnTo>
                  <a:lnTo>
                    <a:pt x="1106995" y="264922"/>
                  </a:lnTo>
                  <a:lnTo>
                    <a:pt x="1119835" y="306311"/>
                  </a:lnTo>
                  <a:lnTo>
                    <a:pt x="1140167" y="343763"/>
                  </a:lnTo>
                  <a:lnTo>
                    <a:pt x="1167079" y="376389"/>
                  </a:lnTo>
                  <a:lnTo>
                    <a:pt x="1199705" y="403301"/>
                  </a:lnTo>
                  <a:lnTo>
                    <a:pt x="1237157" y="423633"/>
                  </a:lnTo>
                  <a:lnTo>
                    <a:pt x="1278547" y="436473"/>
                  </a:lnTo>
                  <a:lnTo>
                    <a:pt x="1322997" y="440944"/>
                  </a:lnTo>
                  <a:lnTo>
                    <a:pt x="1371066" y="438365"/>
                  </a:lnTo>
                  <a:lnTo>
                    <a:pt x="1417650" y="430784"/>
                  </a:lnTo>
                  <a:lnTo>
                    <a:pt x="1462443" y="418477"/>
                  </a:lnTo>
                  <a:lnTo>
                    <a:pt x="1505204" y="401713"/>
                  </a:lnTo>
                  <a:lnTo>
                    <a:pt x="1545653" y="380758"/>
                  </a:lnTo>
                  <a:lnTo>
                    <a:pt x="1583537" y="355892"/>
                  </a:lnTo>
                  <a:lnTo>
                    <a:pt x="1618551" y="327367"/>
                  </a:lnTo>
                  <a:lnTo>
                    <a:pt x="1650466" y="295465"/>
                  </a:lnTo>
                  <a:lnTo>
                    <a:pt x="1678990" y="260451"/>
                  </a:lnTo>
                  <a:lnTo>
                    <a:pt x="1703870" y="222580"/>
                  </a:lnTo>
                  <a:lnTo>
                    <a:pt x="1724825" y="182143"/>
                  </a:lnTo>
                  <a:lnTo>
                    <a:pt x="1741589" y="139395"/>
                  </a:lnTo>
                  <a:lnTo>
                    <a:pt x="1753895" y="94615"/>
                  </a:lnTo>
                  <a:lnTo>
                    <a:pt x="1761477" y="48056"/>
                  </a:lnTo>
                  <a:lnTo>
                    <a:pt x="1764068" y="0"/>
                  </a:lnTo>
                  <a:close/>
                </a:path>
              </a:pathLst>
            </a:custGeom>
            <a:solidFill>
              <a:srgbClr val="CDCDA3"/>
            </a:solidFill>
          </p:spPr>
          <p:txBody>
            <a:bodyPr wrap="square" lIns="0" tIns="0" rIns="0" bIns="0" rtlCol="0"/>
            <a:lstStyle/>
            <a:p>
              <a:endParaRPr/>
            </a:p>
          </p:txBody>
        </p:sp>
        <p:sp>
          <p:nvSpPr>
            <p:cNvPr id="6" name="object 6"/>
            <p:cNvSpPr/>
            <p:nvPr/>
          </p:nvSpPr>
          <p:spPr>
            <a:xfrm>
              <a:off x="215607" y="971803"/>
              <a:ext cx="7056120" cy="8819515"/>
            </a:xfrm>
            <a:custGeom>
              <a:avLst/>
              <a:gdLst/>
              <a:ahLst/>
              <a:cxnLst/>
              <a:rect l="l" t="t" r="r" b="b"/>
              <a:pathLst>
                <a:path w="7056120" h="8819515">
                  <a:moveTo>
                    <a:pt x="1322997" y="0"/>
                  </a:moveTo>
                  <a:lnTo>
                    <a:pt x="1274918" y="2586"/>
                  </a:lnTo>
                  <a:lnTo>
                    <a:pt x="1228345" y="10167"/>
                  </a:lnTo>
                  <a:lnTo>
                    <a:pt x="1183547" y="22474"/>
                  </a:lnTo>
                  <a:lnTo>
                    <a:pt x="1140792" y="39239"/>
                  </a:lnTo>
                  <a:lnTo>
                    <a:pt x="1100348" y="60193"/>
                  </a:lnTo>
                  <a:lnTo>
                    <a:pt x="1062482" y="85067"/>
                  </a:lnTo>
                  <a:lnTo>
                    <a:pt x="1027464" y="113594"/>
                  </a:lnTo>
                  <a:lnTo>
                    <a:pt x="995562" y="145504"/>
                  </a:lnTo>
                  <a:lnTo>
                    <a:pt x="967043" y="180529"/>
                  </a:lnTo>
                  <a:lnTo>
                    <a:pt x="942175" y="218402"/>
                  </a:lnTo>
                  <a:lnTo>
                    <a:pt x="921228" y="258853"/>
                  </a:lnTo>
                  <a:lnTo>
                    <a:pt x="904469" y="301613"/>
                  </a:lnTo>
                  <a:lnTo>
                    <a:pt x="892166" y="346415"/>
                  </a:lnTo>
                  <a:lnTo>
                    <a:pt x="884588" y="392991"/>
                  </a:lnTo>
                  <a:lnTo>
                    <a:pt x="882002" y="441071"/>
                  </a:lnTo>
                  <a:lnTo>
                    <a:pt x="882002" y="7937373"/>
                  </a:lnTo>
                  <a:lnTo>
                    <a:pt x="441007" y="7937373"/>
                  </a:lnTo>
                  <a:lnTo>
                    <a:pt x="392930" y="7939959"/>
                  </a:lnTo>
                  <a:lnTo>
                    <a:pt x="346359" y="7947540"/>
                  </a:lnTo>
                  <a:lnTo>
                    <a:pt x="301561" y="7959847"/>
                  </a:lnTo>
                  <a:lnTo>
                    <a:pt x="258806" y="7976612"/>
                  </a:lnTo>
                  <a:lnTo>
                    <a:pt x="218360" y="7997566"/>
                  </a:lnTo>
                  <a:lnTo>
                    <a:pt x="180494" y="8022440"/>
                  </a:lnTo>
                  <a:lnTo>
                    <a:pt x="145474" y="8050967"/>
                  </a:lnTo>
                  <a:lnTo>
                    <a:pt x="113570" y="8082877"/>
                  </a:lnTo>
                  <a:lnTo>
                    <a:pt x="85048" y="8117902"/>
                  </a:lnTo>
                  <a:lnTo>
                    <a:pt x="60179" y="8155775"/>
                  </a:lnTo>
                  <a:lnTo>
                    <a:pt x="39230" y="8196226"/>
                  </a:lnTo>
                  <a:lnTo>
                    <a:pt x="22469" y="8238986"/>
                  </a:lnTo>
                  <a:lnTo>
                    <a:pt x="10165" y="8283788"/>
                  </a:lnTo>
                  <a:lnTo>
                    <a:pt x="2586" y="8330364"/>
                  </a:lnTo>
                  <a:lnTo>
                    <a:pt x="0" y="8378444"/>
                  </a:lnTo>
                  <a:lnTo>
                    <a:pt x="2586" y="8426516"/>
                  </a:lnTo>
                  <a:lnTo>
                    <a:pt x="10165" y="8473083"/>
                  </a:lnTo>
                  <a:lnTo>
                    <a:pt x="22469" y="8517877"/>
                  </a:lnTo>
                  <a:lnTo>
                    <a:pt x="39230" y="8560629"/>
                  </a:lnTo>
                  <a:lnTo>
                    <a:pt x="60179" y="8601072"/>
                  </a:lnTo>
                  <a:lnTo>
                    <a:pt x="85048" y="8638937"/>
                  </a:lnTo>
                  <a:lnTo>
                    <a:pt x="113570" y="8673955"/>
                  </a:lnTo>
                  <a:lnTo>
                    <a:pt x="145474" y="8705858"/>
                  </a:lnTo>
                  <a:lnTo>
                    <a:pt x="180494" y="8734378"/>
                  </a:lnTo>
                  <a:lnTo>
                    <a:pt x="218360" y="8759247"/>
                  </a:lnTo>
                  <a:lnTo>
                    <a:pt x="258806" y="8780196"/>
                  </a:lnTo>
                  <a:lnTo>
                    <a:pt x="301561" y="8796956"/>
                  </a:lnTo>
                  <a:lnTo>
                    <a:pt x="346359" y="8809260"/>
                  </a:lnTo>
                  <a:lnTo>
                    <a:pt x="392930" y="8816840"/>
                  </a:lnTo>
                  <a:lnTo>
                    <a:pt x="441007" y="8819426"/>
                  </a:lnTo>
                  <a:lnTo>
                    <a:pt x="5732945" y="8819426"/>
                  </a:lnTo>
                  <a:lnTo>
                    <a:pt x="5781024" y="8816840"/>
                  </a:lnTo>
                  <a:lnTo>
                    <a:pt x="5827600" y="8809260"/>
                  </a:lnTo>
                  <a:lnTo>
                    <a:pt x="5872402" y="8796956"/>
                  </a:lnTo>
                  <a:lnTo>
                    <a:pt x="5915162" y="8780196"/>
                  </a:lnTo>
                  <a:lnTo>
                    <a:pt x="5955613" y="8759247"/>
                  </a:lnTo>
                  <a:lnTo>
                    <a:pt x="5993486" y="8734378"/>
                  </a:lnTo>
                  <a:lnTo>
                    <a:pt x="6028511" y="8705858"/>
                  </a:lnTo>
                  <a:lnTo>
                    <a:pt x="6060421" y="8673955"/>
                  </a:lnTo>
                  <a:lnTo>
                    <a:pt x="6088948" y="8638937"/>
                  </a:lnTo>
                  <a:lnTo>
                    <a:pt x="6113822" y="8601072"/>
                  </a:lnTo>
                  <a:lnTo>
                    <a:pt x="6134776" y="8560629"/>
                  </a:lnTo>
                  <a:lnTo>
                    <a:pt x="6151541" y="8517877"/>
                  </a:lnTo>
                  <a:lnTo>
                    <a:pt x="6163848" y="8473083"/>
                  </a:lnTo>
                  <a:lnTo>
                    <a:pt x="6171429" y="8426516"/>
                  </a:lnTo>
                  <a:lnTo>
                    <a:pt x="6174016" y="8378444"/>
                  </a:lnTo>
                  <a:lnTo>
                    <a:pt x="6174016" y="882014"/>
                  </a:lnTo>
                  <a:lnTo>
                    <a:pt x="6614960" y="882014"/>
                  </a:lnTo>
                  <a:lnTo>
                    <a:pt x="6663039" y="879428"/>
                  </a:lnTo>
                  <a:lnTo>
                    <a:pt x="6709615" y="871847"/>
                  </a:lnTo>
                  <a:lnTo>
                    <a:pt x="6754417" y="859541"/>
                  </a:lnTo>
                  <a:lnTo>
                    <a:pt x="6797177" y="842777"/>
                  </a:lnTo>
                  <a:lnTo>
                    <a:pt x="6837628" y="821826"/>
                  </a:lnTo>
                  <a:lnTo>
                    <a:pt x="6875501" y="796955"/>
                  </a:lnTo>
                  <a:lnTo>
                    <a:pt x="6910526" y="768433"/>
                  </a:lnTo>
                  <a:lnTo>
                    <a:pt x="6942436" y="736529"/>
                  </a:lnTo>
                  <a:lnTo>
                    <a:pt x="6970963" y="701512"/>
                  </a:lnTo>
                  <a:lnTo>
                    <a:pt x="6995837" y="663650"/>
                  </a:lnTo>
                  <a:lnTo>
                    <a:pt x="7016791" y="623211"/>
                  </a:lnTo>
                  <a:lnTo>
                    <a:pt x="7033556" y="580466"/>
                  </a:lnTo>
                  <a:lnTo>
                    <a:pt x="7045863" y="535681"/>
                  </a:lnTo>
                  <a:lnTo>
                    <a:pt x="7053444" y="489127"/>
                  </a:lnTo>
                  <a:lnTo>
                    <a:pt x="7056031" y="441071"/>
                  </a:lnTo>
                  <a:lnTo>
                    <a:pt x="7053444" y="392991"/>
                  </a:lnTo>
                  <a:lnTo>
                    <a:pt x="7045863" y="346415"/>
                  </a:lnTo>
                  <a:lnTo>
                    <a:pt x="7033556" y="301613"/>
                  </a:lnTo>
                  <a:lnTo>
                    <a:pt x="7016791" y="258853"/>
                  </a:lnTo>
                  <a:lnTo>
                    <a:pt x="6995837" y="218402"/>
                  </a:lnTo>
                  <a:lnTo>
                    <a:pt x="6970963" y="180529"/>
                  </a:lnTo>
                  <a:lnTo>
                    <a:pt x="6942436" y="145504"/>
                  </a:lnTo>
                  <a:lnTo>
                    <a:pt x="6910526" y="113594"/>
                  </a:lnTo>
                  <a:lnTo>
                    <a:pt x="6875501" y="85067"/>
                  </a:lnTo>
                  <a:lnTo>
                    <a:pt x="6837628" y="60193"/>
                  </a:lnTo>
                  <a:lnTo>
                    <a:pt x="6797177" y="39239"/>
                  </a:lnTo>
                  <a:lnTo>
                    <a:pt x="6754417" y="22474"/>
                  </a:lnTo>
                  <a:lnTo>
                    <a:pt x="6709615" y="10167"/>
                  </a:lnTo>
                  <a:lnTo>
                    <a:pt x="6663039" y="2586"/>
                  </a:lnTo>
                  <a:lnTo>
                    <a:pt x="6614960" y="0"/>
                  </a:lnTo>
                  <a:lnTo>
                    <a:pt x="1322997" y="0"/>
                  </a:lnTo>
                  <a:close/>
                </a:path>
                <a:path w="7056120" h="8819515">
                  <a:moveTo>
                    <a:pt x="1322997" y="0"/>
                  </a:moveTo>
                  <a:lnTo>
                    <a:pt x="1371076" y="2586"/>
                  </a:lnTo>
                  <a:lnTo>
                    <a:pt x="1417652" y="10167"/>
                  </a:lnTo>
                  <a:lnTo>
                    <a:pt x="1462454" y="22474"/>
                  </a:lnTo>
                  <a:lnTo>
                    <a:pt x="1505214" y="39239"/>
                  </a:lnTo>
                  <a:lnTo>
                    <a:pt x="1545665" y="60193"/>
                  </a:lnTo>
                  <a:lnTo>
                    <a:pt x="1583538" y="85067"/>
                  </a:lnTo>
                  <a:lnTo>
                    <a:pt x="1618563" y="113594"/>
                  </a:lnTo>
                  <a:lnTo>
                    <a:pt x="1650473" y="145504"/>
                  </a:lnTo>
                  <a:lnTo>
                    <a:pt x="1679000" y="180529"/>
                  </a:lnTo>
                  <a:lnTo>
                    <a:pt x="1703874" y="218402"/>
                  </a:lnTo>
                  <a:lnTo>
                    <a:pt x="1724828" y="258853"/>
                  </a:lnTo>
                  <a:lnTo>
                    <a:pt x="1741593" y="301613"/>
                  </a:lnTo>
                  <a:lnTo>
                    <a:pt x="1753900" y="346415"/>
                  </a:lnTo>
                  <a:lnTo>
                    <a:pt x="1761481" y="392991"/>
                  </a:lnTo>
                  <a:lnTo>
                    <a:pt x="1764068" y="441071"/>
                  </a:lnTo>
                  <a:lnTo>
                    <a:pt x="1761481" y="489127"/>
                  </a:lnTo>
                  <a:lnTo>
                    <a:pt x="1753900" y="535681"/>
                  </a:lnTo>
                  <a:lnTo>
                    <a:pt x="1741593" y="580466"/>
                  </a:lnTo>
                  <a:lnTo>
                    <a:pt x="1724828" y="623211"/>
                  </a:lnTo>
                  <a:lnTo>
                    <a:pt x="1703874" y="663650"/>
                  </a:lnTo>
                  <a:lnTo>
                    <a:pt x="1679000" y="701512"/>
                  </a:lnTo>
                  <a:lnTo>
                    <a:pt x="1650473" y="736529"/>
                  </a:lnTo>
                  <a:lnTo>
                    <a:pt x="1618563" y="768433"/>
                  </a:lnTo>
                  <a:lnTo>
                    <a:pt x="1583538" y="796955"/>
                  </a:lnTo>
                  <a:lnTo>
                    <a:pt x="1545665" y="821826"/>
                  </a:lnTo>
                  <a:lnTo>
                    <a:pt x="1505214" y="842777"/>
                  </a:lnTo>
                  <a:lnTo>
                    <a:pt x="1462454" y="859541"/>
                  </a:lnTo>
                  <a:lnTo>
                    <a:pt x="1417652" y="871847"/>
                  </a:lnTo>
                  <a:lnTo>
                    <a:pt x="1371076" y="879428"/>
                  </a:lnTo>
                  <a:lnTo>
                    <a:pt x="1322997" y="882014"/>
                  </a:lnTo>
                  <a:lnTo>
                    <a:pt x="1278555" y="877537"/>
                  </a:lnTo>
                  <a:lnTo>
                    <a:pt x="1237166" y="864693"/>
                  </a:lnTo>
                  <a:lnTo>
                    <a:pt x="1199716" y="844369"/>
                  </a:lnTo>
                  <a:lnTo>
                    <a:pt x="1167088" y="817451"/>
                  </a:lnTo>
                  <a:lnTo>
                    <a:pt x="1140170" y="784824"/>
                  </a:lnTo>
                  <a:lnTo>
                    <a:pt x="1119846" y="747373"/>
                  </a:lnTo>
                  <a:lnTo>
                    <a:pt x="1107003" y="705984"/>
                  </a:lnTo>
                  <a:lnTo>
                    <a:pt x="1102525" y="661543"/>
                  </a:lnTo>
                  <a:lnTo>
                    <a:pt x="1107003" y="617065"/>
                  </a:lnTo>
                  <a:lnTo>
                    <a:pt x="1119846" y="575659"/>
                  </a:lnTo>
                  <a:lnTo>
                    <a:pt x="1140170" y="538206"/>
                  </a:lnTo>
                  <a:lnTo>
                    <a:pt x="1167088" y="505587"/>
                  </a:lnTo>
                  <a:lnTo>
                    <a:pt x="1199716" y="478682"/>
                  </a:lnTo>
                  <a:lnTo>
                    <a:pt x="1237166" y="458374"/>
                  </a:lnTo>
                  <a:lnTo>
                    <a:pt x="1278555" y="445543"/>
                  </a:lnTo>
                  <a:lnTo>
                    <a:pt x="1322997" y="441071"/>
                  </a:lnTo>
                  <a:lnTo>
                    <a:pt x="1764068" y="441071"/>
                  </a:lnTo>
                </a:path>
                <a:path w="7056120" h="8819515">
                  <a:moveTo>
                    <a:pt x="1322997" y="882014"/>
                  </a:moveTo>
                  <a:lnTo>
                    <a:pt x="6174016" y="882014"/>
                  </a:lnTo>
                </a:path>
                <a:path w="7056120" h="8819515">
                  <a:moveTo>
                    <a:pt x="441007" y="8819426"/>
                  </a:moveTo>
                  <a:lnTo>
                    <a:pt x="489081" y="8816840"/>
                  </a:lnTo>
                  <a:lnTo>
                    <a:pt x="535651" y="8809260"/>
                  </a:lnTo>
                  <a:lnTo>
                    <a:pt x="580446" y="8796956"/>
                  </a:lnTo>
                  <a:lnTo>
                    <a:pt x="623201" y="8780196"/>
                  </a:lnTo>
                  <a:lnTo>
                    <a:pt x="663645" y="8759247"/>
                  </a:lnTo>
                  <a:lnTo>
                    <a:pt x="701510" y="8734378"/>
                  </a:lnTo>
                  <a:lnTo>
                    <a:pt x="736529" y="8705858"/>
                  </a:lnTo>
                  <a:lnTo>
                    <a:pt x="768433" y="8673955"/>
                  </a:lnTo>
                  <a:lnTo>
                    <a:pt x="796954" y="8638937"/>
                  </a:lnTo>
                  <a:lnTo>
                    <a:pt x="821823" y="8601072"/>
                  </a:lnTo>
                  <a:lnTo>
                    <a:pt x="842772" y="8560629"/>
                  </a:lnTo>
                  <a:lnTo>
                    <a:pt x="859532" y="8517877"/>
                  </a:lnTo>
                  <a:lnTo>
                    <a:pt x="871837" y="8473083"/>
                  </a:lnTo>
                  <a:lnTo>
                    <a:pt x="879416" y="8426516"/>
                  </a:lnTo>
                  <a:lnTo>
                    <a:pt x="882002" y="8378444"/>
                  </a:lnTo>
                  <a:lnTo>
                    <a:pt x="882002" y="7937373"/>
                  </a:lnTo>
                </a:path>
                <a:path w="7056120" h="8819515">
                  <a:moveTo>
                    <a:pt x="441007" y="7937373"/>
                  </a:moveTo>
                  <a:lnTo>
                    <a:pt x="485464" y="7941851"/>
                  </a:lnTo>
                  <a:lnTo>
                    <a:pt x="526863" y="7954696"/>
                  </a:lnTo>
                  <a:lnTo>
                    <a:pt x="564318" y="7975025"/>
                  </a:lnTo>
                  <a:lnTo>
                    <a:pt x="596947" y="8001952"/>
                  </a:lnTo>
                  <a:lnTo>
                    <a:pt x="623864" y="8034594"/>
                  </a:lnTo>
                  <a:lnTo>
                    <a:pt x="644186" y="8072068"/>
                  </a:lnTo>
                  <a:lnTo>
                    <a:pt x="657027" y="8113488"/>
                  </a:lnTo>
                  <a:lnTo>
                    <a:pt x="661504" y="8157972"/>
                  </a:lnTo>
                  <a:lnTo>
                    <a:pt x="657027" y="8202413"/>
                  </a:lnTo>
                  <a:lnTo>
                    <a:pt x="644186" y="8243802"/>
                  </a:lnTo>
                  <a:lnTo>
                    <a:pt x="623864" y="8281253"/>
                  </a:lnTo>
                  <a:lnTo>
                    <a:pt x="596947" y="8313880"/>
                  </a:lnTo>
                  <a:lnTo>
                    <a:pt x="564318" y="8340798"/>
                  </a:lnTo>
                  <a:lnTo>
                    <a:pt x="526863" y="8361122"/>
                  </a:lnTo>
                  <a:lnTo>
                    <a:pt x="485464" y="8373966"/>
                  </a:lnTo>
                  <a:lnTo>
                    <a:pt x="441007" y="8378444"/>
                  </a:lnTo>
                  <a:lnTo>
                    <a:pt x="882002" y="8378444"/>
                  </a:lnTo>
                </a:path>
              </a:pathLst>
            </a:custGeom>
            <a:ln w="9525">
              <a:solidFill>
                <a:srgbClr val="000000"/>
              </a:solidFill>
            </a:ln>
          </p:spPr>
          <p:txBody>
            <a:bodyPr wrap="square" lIns="0" tIns="0" rIns="0" bIns="0" rtlCol="0"/>
            <a:lstStyle/>
            <a:p>
              <a:endParaRPr/>
            </a:p>
          </p:txBody>
        </p:sp>
        <p:sp>
          <p:nvSpPr>
            <p:cNvPr id="7" name="object 7"/>
            <p:cNvSpPr/>
            <p:nvPr/>
          </p:nvSpPr>
          <p:spPr>
            <a:xfrm>
              <a:off x="1367662" y="2086660"/>
              <a:ext cx="4752340" cy="7632700"/>
            </a:xfrm>
            <a:custGeom>
              <a:avLst/>
              <a:gdLst/>
              <a:ahLst/>
              <a:cxnLst/>
              <a:rect l="l" t="t" r="r" b="b"/>
              <a:pathLst>
                <a:path w="4752340" h="7632700">
                  <a:moveTo>
                    <a:pt x="4751959" y="0"/>
                  </a:moveTo>
                  <a:lnTo>
                    <a:pt x="0" y="0"/>
                  </a:lnTo>
                  <a:lnTo>
                    <a:pt x="0" y="7632573"/>
                  </a:lnTo>
                  <a:lnTo>
                    <a:pt x="4751959" y="7632573"/>
                  </a:lnTo>
                  <a:lnTo>
                    <a:pt x="4751959" y="0"/>
                  </a:lnTo>
                  <a:close/>
                </a:path>
              </a:pathLst>
            </a:custGeom>
            <a:solidFill>
              <a:srgbClr val="FFFFCC"/>
            </a:solidFill>
          </p:spPr>
          <p:txBody>
            <a:bodyPr wrap="square" lIns="0" tIns="0" rIns="0" bIns="0" rtlCol="0"/>
            <a:lstStyle/>
            <a:p>
              <a:endParaRPr/>
            </a:p>
          </p:txBody>
        </p:sp>
      </p:grpSp>
      <p:sp>
        <p:nvSpPr>
          <p:cNvPr id="8" name="object 8"/>
          <p:cNvSpPr txBox="1"/>
          <p:nvPr/>
        </p:nvSpPr>
        <p:spPr>
          <a:xfrm>
            <a:off x="1683418" y="506709"/>
            <a:ext cx="5617029" cy="3189591"/>
          </a:xfrm>
          <a:prstGeom prst="rect">
            <a:avLst/>
          </a:prstGeom>
        </p:spPr>
        <p:txBody>
          <a:bodyPr vert="horz" wrap="square" lIns="0" tIns="12700" rIns="0" bIns="0" rtlCol="0">
            <a:spAutoFit/>
          </a:bodyPr>
          <a:lstStyle/>
          <a:p>
            <a:pPr marL="2149475" marR="739775" indent="-551815">
              <a:lnSpc>
                <a:spcPct val="139500"/>
              </a:lnSpc>
              <a:spcBef>
                <a:spcPts val="100"/>
              </a:spcBef>
            </a:pPr>
            <a:r>
              <a:rPr sz="2200" b="1" spc="-10" dirty="0">
                <a:solidFill>
                  <a:srgbClr val="0E6EC5"/>
                </a:solidFill>
                <a:latin typeface="Arial"/>
                <a:cs typeface="Arial"/>
              </a:rPr>
              <a:t>AİLE</a:t>
            </a:r>
            <a:r>
              <a:rPr sz="2200" b="1" spc="-155" dirty="0">
                <a:solidFill>
                  <a:srgbClr val="0E6EC5"/>
                </a:solidFill>
                <a:latin typeface="Arial"/>
                <a:cs typeface="Arial"/>
              </a:rPr>
              <a:t> </a:t>
            </a:r>
            <a:r>
              <a:rPr sz="2200" b="1" spc="-50" dirty="0">
                <a:solidFill>
                  <a:srgbClr val="0E6EC5"/>
                </a:solidFill>
                <a:latin typeface="Arial"/>
                <a:cs typeface="Arial"/>
              </a:rPr>
              <a:t>ANAYASASI  </a:t>
            </a:r>
            <a:r>
              <a:rPr sz="2200" b="1" spc="-5" dirty="0">
                <a:solidFill>
                  <a:srgbClr val="0E6EC5"/>
                </a:solidFill>
                <a:latin typeface="Arial"/>
                <a:cs typeface="Arial"/>
              </a:rPr>
              <a:t>(ÖRNEK)</a:t>
            </a:r>
            <a:endParaRPr sz="2200">
              <a:latin typeface="Arial"/>
              <a:cs typeface="Arial"/>
            </a:endParaRPr>
          </a:p>
          <a:p>
            <a:pPr>
              <a:lnSpc>
                <a:spcPct val="100000"/>
              </a:lnSpc>
            </a:pPr>
            <a:endParaRPr sz="2400">
              <a:latin typeface="Arial"/>
              <a:cs typeface="Arial"/>
            </a:endParaRPr>
          </a:p>
          <a:p>
            <a:pPr marL="436245" indent="-424180">
              <a:lnSpc>
                <a:spcPts val="2360"/>
              </a:lnSpc>
              <a:spcBef>
                <a:spcPts val="2145"/>
              </a:spcBef>
              <a:buAutoNum type="arabicPeriod" startAt="20"/>
              <a:tabLst>
                <a:tab pos="436880" algn="l"/>
              </a:tabLst>
            </a:pPr>
            <a:r>
              <a:rPr sz="2000" dirty="0">
                <a:latin typeface="Arial"/>
                <a:cs typeface="Arial"/>
              </a:rPr>
              <a:t>Şirket </a:t>
            </a:r>
            <a:r>
              <a:rPr sz="2000" spc="-5" dirty="0">
                <a:latin typeface="Arial"/>
                <a:cs typeface="Arial"/>
              </a:rPr>
              <a:t>değerinin</a:t>
            </a:r>
            <a:r>
              <a:rPr sz="2000" spc="-20" dirty="0">
                <a:latin typeface="Arial"/>
                <a:cs typeface="Arial"/>
              </a:rPr>
              <a:t> </a:t>
            </a:r>
            <a:r>
              <a:rPr sz="2000" spc="-5" dirty="0">
                <a:latin typeface="Arial"/>
                <a:cs typeface="Arial"/>
              </a:rPr>
              <a:t>belirlenmesi</a:t>
            </a:r>
            <a:endParaRPr sz="2000">
              <a:latin typeface="Arial"/>
              <a:cs typeface="Arial"/>
            </a:endParaRPr>
          </a:p>
          <a:p>
            <a:pPr marL="372110" marR="5080" indent="-360045">
              <a:lnSpc>
                <a:spcPts val="1920"/>
              </a:lnSpc>
              <a:spcBef>
                <a:spcPts val="420"/>
              </a:spcBef>
              <a:buAutoNum type="arabicPeriod" startAt="20"/>
              <a:tabLst>
                <a:tab pos="436880" algn="l"/>
              </a:tabLst>
            </a:pPr>
            <a:r>
              <a:rPr sz="2000" spc="-5" dirty="0">
                <a:latin typeface="Arial"/>
                <a:cs typeface="Arial"/>
              </a:rPr>
              <a:t>Ailede oluşan değişiklik </a:t>
            </a:r>
            <a:r>
              <a:rPr sz="2000" dirty="0">
                <a:latin typeface="Arial"/>
                <a:cs typeface="Arial"/>
              </a:rPr>
              <a:t>ve </a:t>
            </a:r>
            <a:r>
              <a:rPr sz="2000" spc="-5" dirty="0">
                <a:latin typeface="Arial"/>
                <a:cs typeface="Arial"/>
              </a:rPr>
              <a:t>gelişmeler  doğrultusunda </a:t>
            </a:r>
            <a:r>
              <a:rPr sz="2000" i="1" dirty="0">
                <a:latin typeface="Arial"/>
                <a:cs typeface="Arial"/>
              </a:rPr>
              <a:t>“Anayasanın”  </a:t>
            </a:r>
            <a:r>
              <a:rPr sz="2000" spc="-5" dirty="0">
                <a:latin typeface="Arial"/>
                <a:cs typeface="Arial"/>
              </a:rPr>
              <a:t>güncellenmesi</a:t>
            </a:r>
            <a:endParaRPr sz="2000">
              <a:latin typeface="Arial"/>
              <a:cs typeface="Arial"/>
            </a:endParaRPr>
          </a:p>
          <a:p>
            <a:pPr marL="436245" indent="-424180">
              <a:lnSpc>
                <a:spcPct val="100000"/>
              </a:lnSpc>
              <a:spcBef>
                <a:spcPts val="155"/>
              </a:spcBef>
              <a:buAutoNum type="arabicPeriod" startAt="20"/>
              <a:tabLst>
                <a:tab pos="436880" algn="l"/>
              </a:tabLst>
            </a:pPr>
            <a:r>
              <a:rPr sz="2000" dirty="0">
                <a:latin typeface="Arial"/>
                <a:cs typeface="Arial"/>
              </a:rPr>
              <a:t>Yürürlük </a:t>
            </a:r>
            <a:r>
              <a:rPr sz="2000" spc="-10" dirty="0">
                <a:latin typeface="Arial"/>
                <a:cs typeface="Arial"/>
              </a:rPr>
              <a:t>tarihi</a:t>
            </a:r>
            <a:endParaRPr sz="2000">
              <a:latin typeface="Arial"/>
              <a:cs typeface="Arial"/>
            </a:endParaRPr>
          </a:p>
          <a:p>
            <a:pPr marL="422275" indent="-410209">
              <a:lnSpc>
                <a:spcPct val="100000"/>
              </a:lnSpc>
              <a:spcBef>
                <a:spcPts val="800"/>
              </a:spcBef>
              <a:buAutoNum type="arabicPeriod" startAt="20"/>
              <a:tabLst>
                <a:tab pos="422909" algn="l"/>
              </a:tabLst>
            </a:pPr>
            <a:r>
              <a:rPr sz="2000" spc="-5" dirty="0">
                <a:latin typeface="Arial"/>
                <a:cs typeface="Arial"/>
              </a:rPr>
              <a:t>Anayasanın ekleri</a:t>
            </a:r>
            <a:endParaRPr sz="2000">
              <a:latin typeface="Arial"/>
              <a:cs typeface="Arial"/>
            </a:endParaRPr>
          </a:p>
        </p:txBody>
      </p:sp>
      <p:sp>
        <p:nvSpPr>
          <p:cNvPr id="10" name="object 10"/>
          <p:cNvSpPr txBox="1"/>
          <p:nvPr/>
        </p:nvSpPr>
        <p:spPr>
          <a:xfrm>
            <a:off x="7860767" y="6293306"/>
            <a:ext cx="171354" cy="127599"/>
          </a:xfrm>
          <a:prstGeom prst="rect">
            <a:avLst/>
          </a:prstGeom>
        </p:spPr>
        <p:txBody>
          <a:bodyPr vert="horz" wrap="square" lIns="0" tIns="4445" rIns="0" bIns="0" rtlCol="0">
            <a:spAutoFit/>
          </a:bodyPr>
          <a:lstStyle/>
          <a:p>
            <a:pPr marL="12700">
              <a:lnSpc>
                <a:spcPct val="100000"/>
              </a:lnSpc>
              <a:spcBef>
                <a:spcPts val="35"/>
              </a:spcBef>
            </a:pPr>
            <a:r>
              <a:rPr sz="800" spc="5" dirty="0">
                <a:latin typeface="Arial"/>
                <a:cs typeface="Arial"/>
              </a:rPr>
              <a:t>10</a:t>
            </a:r>
            <a:endParaRPr sz="800">
              <a:latin typeface="Arial"/>
              <a:cs typeface="Arial"/>
            </a:endParaRPr>
          </a:p>
        </p:txBody>
      </p:sp>
      <p:sp>
        <p:nvSpPr>
          <p:cNvPr id="9" name="object 9"/>
          <p:cNvSpPr txBox="1"/>
          <p:nvPr/>
        </p:nvSpPr>
        <p:spPr>
          <a:xfrm>
            <a:off x="1829260" y="4478599"/>
            <a:ext cx="5227448" cy="693130"/>
          </a:xfrm>
          <a:prstGeom prst="rect">
            <a:avLst/>
          </a:prstGeom>
          <a:solidFill>
            <a:srgbClr val="204331"/>
          </a:solidFill>
        </p:spPr>
        <p:txBody>
          <a:bodyPr vert="horz" wrap="square" lIns="0" tIns="6985" rIns="0" bIns="0" rtlCol="0">
            <a:spAutoFit/>
          </a:bodyPr>
          <a:lstStyle/>
          <a:p>
            <a:pPr algn="ctr">
              <a:lnSpc>
                <a:spcPct val="100000"/>
              </a:lnSpc>
              <a:spcBef>
                <a:spcPts val="55"/>
              </a:spcBef>
            </a:pPr>
            <a:r>
              <a:rPr sz="2000" b="1" spc="-5" dirty="0">
                <a:solidFill>
                  <a:srgbClr val="FFFF99"/>
                </a:solidFill>
                <a:latin typeface="Arial"/>
                <a:cs typeface="Arial"/>
              </a:rPr>
              <a:t>Aile anayasasının</a:t>
            </a:r>
            <a:r>
              <a:rPr sz="2000" b="1" spc="-10" dirty="0">
                <a:solidFill>
                  <a:srgbClr val="FFFF99"/>
                </a:solidFill>
                <a:latin typeface="Arial"/>
                <a:cs typeface="Arial"/>
              </a:rPr>
              <a:t> </a:t>
            </a:r>
            <a:r>
              <a:rPr sz="2000" b="1" spc="-5" dirty="0">
                <a:solidFill>
                  <a:srgbClr val="FFFF99"/>
                </a:solidFill>
                <a:latin typeface="Arial"/>
                <a:cs typeface="Arial"/>
              </a:rPr>
              <a:t>hazırlanma</a:t>
            </a:r>
            <a:endParaRPr sz="2000">
              <a:latin typeface="Arial"/>
              <a:cs typeface="Arial"/>
            </a:endParaRPr>
          </a:p>
          <a:p>
            <a:pPr algn="ctr">
              <a:lnSpc>
                <a:spcPct val="100000"/>
              </a:lnSpc>
              <a:spcBef>
                <a:spcPts val="409"/>
              </a:spcBef>
              <a:tabLst>
                <a:tab pos="2314575" algn="l"/>
                <a:tab pos="3049905" algn="l"/>
              </a:tabLst>
            </a:pPr>
            <a:r>
              <a:rPr sz="2000" b="1" spc="-5" dirty="0">
                <a:solidFill>
                  <a:srgbClr val="FFFF99"/>
                </a:solidFill>
                <a:latin typeface="Arial"/>
                <a:cs typeface="Arial"/>
              </a:rPr>
              <a:t>süreci</a:t>
            </a:r>
            <a:r>
              <a:rPr sz="2000" b="1" spc="15" dirty="0">
                <a:solidFill>
                  <a:srgbClr val="FFFF99"/>
                </a:solidFill>
                <a:latin typeface="Arial"/>
                <a:cs typeface="Arial"/>
              </a:rPr>
              <a:t> </a:t>
            </a:r>
            <a:r>
              <a:rPr sz="2000" b="1" spc="-5" dirty="0">
                <a:solidFill>
                  <a:srgbClr val="FFFF99"/>
                </a:solidFill>
                <a:latin typeface="Arial"/>
                <a:cs typeface="Arial"/>
              </a:rPr>
              <a:t>içeriğinden	</a:t>
            </a:r>
            <a:r>
              <a:rPr sz="2000" b="1" dirty="0">
                <a:solidFill>
                  <a:srgbClr val="FFFF99"/>
                </a:solidFill>
                <a:latin typeface="Arial"/>
                <a:cs typeface="Arial"/>
              </a:rPr>
              <a:t>daha	</a:t>
            </a:r>
            <a:r>
              <a:rPr sz="2000" b="1" spc="-5" dirty="0">
                <a:solidFill>
                  <a:srgbClr val="FFFF99"/>
                </a:solidFill>
                <a:latin typeface="Arial"/>
                <a:cs typeface="Arial"/>
              </a:rPr>
              <a:t>önemlidir</a:t>
            </a:r>
            <a:endParaRPr sz="2000">
              <a:latin typeface="Arial"/>
              <a:cs typeface="Arial"/>
            </a:endParaRPr>
          </a:p>
        </p:txBody>
      </p:sp>
    </p:spTree>
    <p:extLst>
      <p:ext uri="{BB962C8B-B14F-4D97-AF65-F5344CB8AC3E}">
        <p14:creationId xmlns:p14="http://schemas.microsoft.com/office/powerpoint/2010/main" val="33158752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85000" lnSpcReduction="10000"/>
          </a:bodyPr>
          <a:lstStyle/>
          <a:p>
            <a:pPr marL="0" indent="0">
              <a:buNone/>
            </a:pPr>
            <a:r>
              <a:rPr lang="tr-TR" dirty="0"/>
              <a:t>Ülkemizde aile şirketlerine ilişkin gerek eski Türk Ticaret</a:t>
            </a:r>
          </a:p>
          <a:p>
            <a:pPr marL="0" indent="0">
              <a:buNone/>
            </a:pPr>
            <a:r>
              <a:rPr lang="tr-TR" dirty="0"/>
              <a:t>Kanunu’nda (TTK) gerekse şu an yürürlükte olan</a:t>
            </a:r>
          </a:p>
          <a:p>
            <a:pPr marL="0" indent="0">
              <a:buNone/>
            </a:pPr>
            <a:r>
              <a:rPr lang="tr-TR" dirty="0"/>
              <a:t>Türk Ticaret Kanunu’nda bir tanım bulunmamaktadır.</a:t>
            </a:r>
          </a:p>
          <a:p>
            <a:pPr marL="0" indent="0">
              <a:buNone/>
            </a:pPr>
            <a:r>
              <a:rPr lang="tr-TR" dirty="0"/>
              <a:t>Halbuki, dünya ekonomisinde olduğu gibi Türkiye </a:t>
            </a:r>
            <a:r>
              <a:rPr lang="tr-TR" dirty="0" smtClean="0"/>
              <a:t>ekonomisinde de </a:t>
            </a:r>
            <a:r>
              <a:rPr lang="tr-TR" dirty="0"/>
              <a:t>aile şirketleri hem ekonomik değer hem</a:t>
            </a:r>
          </a:p>
          <a:p>
            <a:pPr marL="0" indent="0">
              <a:buNone/>
            </a:pPr>
            <a:r>
              <a:rPr lang="tr-TR" dirty="0"/>
              <a:t>sayı hem de katma değer açısından göz ardı edilemeyecek</a:t>
            </a:r>
          </a:p>
          <a:p>
            <a:pPr marL="0" indent="0">
              <a:buNone/>
            </a:pPr>
            <a:r>
              <a:rPr lang="tr-TR" dirty="0"/>
              <a:t>bir öneme sahiptirler. Nitekim, Türkiye’deki şirketlerin</a:t>
            </a:r>
          </a:p>
          <a:p>
            <a:pPr marL="0" indent="0">
              <a:buNone/>
            </a:pPr>
            <a:r>
              <a:rPr lang="tr-TR" dirty="0"/>
              <a:t>yüzde 95’e yakını ise aile şirketi olup, bu oran yüzde</a:t>
            </a:r>
          </a:p>
          <a:p>
            <a:pPr marL="0" indent="0">
              <a:buNone/>
            </a:pPr>
            <a:r>
              <a:rPr lang="tr-TR" dirty="0"/>
              <a:t>65 – 80 olan dünya ortalamasının </a:t>
            </a:r>
            <a:r>
              <a:rPr lang="tr-TR" dirty="0" smtClean="0"/>
              <a:t>üzerindedir.</a:t>
            </a:r>
            <a:endParaRPr lang="tr-TR" dirty="0"/>
          </a:p>
        </p:txBody>
      </p:sp>
    </p:spTree>
    <p:extLst>
      <p:ext uri="{BB962C8B-B14F-4D97-AF65-F5344CB8AC3E}">
        <p14:creationId xmlns:p14="http://schemas.microsoft.com/office/powerpoint/2010/main" val="1490645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Yönetim Kurulu</a:t>
            </a:r>
            <a:endParaRPr lang="tr-TR" dirty="0">
              <a:solidFill>
                <a:srgbClr val="FF0000"/>
              </a:solidFill>
            </a:endParaRPr>
          </a:p>
        </p:txBody>
      </p:sp>
      <p:sp>
        <p:nvSpPr>
          <p:cNvPr id="3" name="İçerik Yer Tutucusu 2"/>
          <p:cNvSpPr>
            <a:spLocks noGrp="1"/>
          </p:cNvSpPr>
          <p:nvPr>
            <p:ph idx="1"/>
          </p:nvPr>
        </p:nvSpPr>
        <p:spPr/>
        <p:txBody>
          <a:bodyPr/>
          <a:lstStyle/>
          <a:p>
            <a:r>
              <a:rPr lang="tr-TR" dirty="0"/>
              <a:t>Büyük ölçekli aile işletmelerinin yönetiminde etkili rol oynayan önemli bir kurul yönetim kuruludur. Yönetim kurulu, uzun dönemli şirket stratejilerini belirlemek, uygulamaları kontrol etmek, işletmenin içerisinde bulunduğu koşulları dikkate alarak alternatif faaliyet alanları tespit etmek gibi amaçlarla faaliyet gösterir.</a:t>
            </a:r>
          </a:p>
          <a:p>
            <a:endParaRPr lang="tr-TR" dirty="0"/>
          </a:p>
        </p:txBody>
      </p:sp>
    </p:spTree>
    <p:extLst>
      <p:ext uri="{BB962C8B-B14F-4D97-AF65-F5344CB8AC3E}">
        <p14:creationId xmlns:p14="http://schemas.microsoft.com/office/powerpoint/2010/main" val="39418785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Devir Planı</a:t>
            </a:r>
            <a:endParaRPr lang="tr-TR" dirty="0">
              <a:solidFill>
                <a:srgbClr val="FF0000"/>
              </a:solidFill>
            </a:endParaRPr>
          </a:p>
        </p:txBody>
      </p:sp>
      <p:sp>
        <p:nvSpPr>
          <p:cNvPr id="3" name="İçerik Yer Tutucusu 2"/>
          <p:cNvSpPr>
            <a:spLocks noGrp="1"/>
          </p:cNvSpPr>
          <p:nvPr>
            <p:ph idx="1"/>
          </p:nvPr>
        </p:nvSpPr>
        <p:spPr/>
        <p:txBody>
          <a:bodyPr/>
          <a:lstStyle/>
          <a:p>
            <a:r>
              <a:rPr lang="tr-TR" dirty="0"/>
              <a:t>Paydaşların en duyarlı oldukları konu, kendi çocuklarına ilişkin gelecek beklentileridir. Tüm çocuklar tepe yönetimine gelemeyeceğinden, bunun gereksiz bir yanşa dönüşmesi, zamanında yapılacak devir planlaması ve buna uygun olarak yeni kuşakların yetiştirilmesi ile engellenebilecektir. Çocukların bilgi, beceri ve yeteneklerine uygun bir süreçten geçmeleri gerekliliği göz önünde tutulmalıdır.</a:t>
            </a:r>
          </a:p>
          <a:p>
            <a:endParaRPr lang="tr-TR" dirty="0"/>
          </a:p>
        </p:txBody>
      </p:sp>
    </p:spTree>
    <p:extLst>
      <p:ext uri="{BB962C8B-B14F-4D97-AF65-F5344CB8AC3E}">
        <p14:creationId xmlns:p14="http://schemas.microsoft.com/office/powerpoint/2010/main" val="18806052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pPr marL="0" indent="0">
              <a:buNone/>
            </a:pPr>
            <a:r>
              <a:rPr lang="tr-TR" dirty="0" smtClean="0"/>
              <a:t>Çağlayan  yaptığı </a:t>
            </a:r>
            <a:r>
              <a:rPr lang="tr-TR" dirty="0" err="1" smtClean="0"/>
              <a:t>arştırmada</a:t>
            </a:r>
            <a:r>
              <a:rPr lang="tr-TR" dirty="0" smtClean="0"/>
              <a:t> aile işletmelerinin yaşam sürelerinin kısa olma nedenlerini şu şekilde sıralamaktadır </a:t>
            </a:r>
          </a:p>
          <a:p>
            <a:r>
              <a:rPr lang="tr-TR" dirty="0" smtClean="0"/>
              <a:t>•Devir işleminin doğru zamanda yapılamaması, </a:t>
            </a:r>
          </a:p>
          <a:p>
            <a:r>
              <a:rPr lang="tr-TR" dirty="0" smtClean="0"/>
              <a:t>Devir planlarının olmaması,</a:t>
            </a:r>
          </a:p>
          <a:p>
            <a:r>
              <a:rPr lang="tr-TR" dirty="0" smtClean="0"/>
              <a:t> Aile anayasasının hazırlanmaması,</a:t>
            </a:r>
            <a:endParaRPr lang="tr-TR" dirty="0"/>
          </a:p>
        </p:txBody>
      </p:sp>
    </p:spTree>
    <p:extLst>
      <p:ext uri="{BB962C8B-B14F-4D97-AF65-F5344CB8AC3E}">
        <p14:creationId xmlns:p14="http://schemas.microsoft.com/office/powerpoint/2010/main" val="26497249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Hissedarlar sözleşmesi</a:t>
            </a:r>
            <a:endParaRPr lang="tr-TR" dirty="0">
              <a:solidFill>
                <a:srgbClr val="FF0000"/>
              </a:solidFill>
            </a:endParaRPr>
          </a:p>
        </p:txBody>
      </p:sp>
      <p:sp>
        <p:nvSpPr>
          <p:cNvPr id="3" name="İçerik Yer Tutucusu 2"/>
          <p:cNvSpPr>
            <a:spLocks noGrp="1"/>
          </p:cNvSpPr>
          <p:nvPr>
            <p:ph idx="1"/>
          </p:nvPr>
        </p:nvSpPr>
        <p:spPr/>
        <p:txBody>
          <a:bodyPr>
            <a:normAutofit lnSpcReduction="10000"/>
          </a:bodyPr>
          <a:lstStyle/>
          <a:p>
            <a:pPr marL="0" indent="0">
              <a:buNone/>
            </a:pPr>
            <a:r>
              <a:rPr lang="tr-TR" dirty="0" smtClean="0"/>
              <a:t>Bu sözleşme taraflar arasında bilinir ve onları bağlar, üçüncü kişilerin bilgisine açık değildir. Hissedarlar </a:t>
            </a:r>
            <a:r>
              <a:rPr lang="tr-TR" dirty="0"/>
              <a:t>Sözleşmesinde </a:t>
            </a:r>
            <a:r>
              <a:rPr lang="tr-TR" dirty="0" smtClean="0"/>
              <a:t>önemli görülen </a:t>
            </a:r>
            <a:r>
              <a:rPr lang="tr-TR" dirty="0"/>
              <a:t>bu hükümlerin detaylandırılarak düzenlenmesi</a:t>
            </a:r>
          </a:p>
          <a:p>
            <a:pPr marL="0" indent="0">
              <a:buNone/>
            </a:pPr>
            <a:r>
              <a:rPr lang="tr-TR" dirty="0"/>
              <a:t>gerekmektedir. </a:t>
            </a:r>
            <a:r>
              <a:rPr lang="tr-TR" dirty="0"/>
              <a:t>Ayrıca, aile anayasasında ve </a:t>
            </a:r>
            <a:r>
              <a:rPr lang="tr-TR" dirty="0" smtClean="0"/>
              <a:t> hissedarlar sözleşmesinde </a:t>
            </a:r>
            <a:r>
              <a:rPr lang="tr-TR" dirty="0"/>
              <a:t>mevcut olan ve şirketi de </a:t>
            </a:r>
            <a:r>
              <a:rPr lang="tr-TR" dirty="0" smtClean="0"/>
              <a:t>bağlaması       istenilen </a:t>
            </a:r>
            <a:r>
              <a:rPr lang="tr-TR" dirty="0"/>
              <a:t>hükümler var ise bu hükümler Türk </a:t>
            </a:r>
            <a:r>
              <a:rPr lang="tr-TR" dirty="0" smtClean="0"/>
              <a:t>Ticaret   Kanunu’nun </a:t>
            </a:r>
            <a:r>
              <a:rPr lang="tr-TR" dirty="0"/>
              <a:t>izin verdiği ölçüde şirket ana </a:t>
            </a:r>
            <a:r>
              <a:rPr lang="tr-TR" dirty="0" smtClean="0"/>
              <a:t>sözleşmesine yansıtılmalıdır</a:t>
            </a:r>
            <a:endParaRPr lang="tr-TR" dirty="0"/>
          </a:p>
        </p:txBody>
      </p:sp>
    </p:spTree>
    <p:extLst>
      <p:ext uri="{BB962C8B-B14F-4D97-AF65-F5344CB8AC3E}">
        <p14:creationId xmlns:p14="http://schemas.microsoft.com/office/powerpoint/2010/main" val="35402662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520700" y="663905"/>
            <a:ext cx="3463290" cy="331470"/>
          </a:xfrm>
          <a:prstGeom prst="rect">
            <a:avLst/>
          </a:prstGeom>
        </p:spPr>
        <p:txBody>
          <a:bodyPr vert="horz" wrap="square" lIns="0" tIns="13335" rIns="0" bIns="0" rtlCol="0">
            <a:spAutoFit/>
          </a:bodyPr>
          <a:lstStyle/>
          <a:p>
            <a:pPr marL="12700">
              <a:lnSpc>
                <a:spcPct val="100000"/>
              </a:lnSpc>
              <a:spcBef>
                <a:spcPts val="105"/>
              </a:spcBef>
            </a:pPr>
            <a:r>
              <a:rPr sz="2000" i="1" spc="-5" dirty="0">
                <a:solidFill>
                  <a:srgbClr val="000000"/>
                </a:solidFill>
              </a:rPr>
              <a:t>Kurumsal </a:t>
            </a:r>
            <a:r>
              <a:rPr sz="2000" i="1" dirty="0">
                <a:solidFill>
                  <a:srgbClr val="000000"/>
                </a:solidFill>
              </a:rPr>
              <a:t>Yönetim</a:t>
            </a:r>
            <a:r>
              <a:rPr sz="2000" i="1" spc="-45" dirty="0">
                <a:solidFill>
                  <a:srgbClr val="000000"/>
                </a:solidFill>
              </a:rPr>
              <a:t> </a:t>
            </a:r>
            <a:r>
              <a:rPr sz="2000" i="1" spc="-5" dirty="0">
                <a:solidFill>
                  <a:srgbClr val="000000"/>
                </a:solidFill>
              </a:rPr>
              <a:t>nedir?</a:t>
            </a:r>
            <a:endParaRPr sz="2000"/>
          </a:p>
        </p:txBody>
      </p:sp>
      <p:sp>
        <p:nvSpPr>
          <p:cNvPr id="4" name="object 4"/>
          <p:cNvSpPr txBox="1"/>
          <p:nvPr/>
        </p:nvSpPr>
        <p:spPr>
          <a:xfrm>
            <a:off x="520700" y="1413459"/>
            <a:ext cx="3725545" cy="300355"/>
          </a:xfrm>
          <a:prstGeom prst="rect">
            <a:avLst/>
          </a:prstGeom>
        </p:spPr>
        <p:txBody>
          <a:bodyPr vert="horz" wrap="square" lIns="0" tIns="12700" rIns="0" bIns="0" rtlCol="0">
            <a:spAutoFit/>
          </a:bodyPr>
          <a:lstStyle/>
          <a:p>
            <a:pPr marL="12700">
              <a:spcBef>
                <a:spcPts val="100"/>
              </a:spcBef>
            </a:pPr>
            <a:r>
              <a:rPr b="1" dirty="0">
                <a:solidFill>
                  <a:prstClr val="black"/>
                </a:solidFill>
                <a:latin typeface="Georgia"/>
                <a:cs typeface="Georgia"/>
              </a:rPr>
              <a:t>Kurumsal </a:t>
            </a:r>
            <a:r>
              <a:rPr b="1" spc="-5" dirty="0">
                <a:solidFill>
                  <a:prstClr val="black"/>
                </a:solidFill>
                <a:latin typeface="Georgia"/>
                <a:cs typeface="Georgia"/>
              </a:rPr>
              <a:t>Yönetimin</a:t>
            </a:r>
            <a:r>
              <a:rPr b="1" spc="-55" dirty="0">
                <a:solidFill>
                  <a:prstClr val="black"/>
                </a:solidFill>
                <a:latin typeface="Georgia"/>
                <a:cs typeface="Georgia"/>
              </a:rPr>
              <a:t> </a:t>
            </a:r>
            <a:r>
              <a:rPr b="1" spc="-5" dirty="0">
                <a:solidFill>
                  <a:prstClr val="black"/>
                </a:solidFill>
                <a:latin typeface="Georgia"/>
                <a:cs typeface="Georgia"/>
              </a:rPr>
              <a:t>Amaçları:</a:t>
            </a:r>
            <a:endParaRPr>
              <a:solidFill>
                <a:prstClr val="black"/>
              </a:solidFill>
              <a:latin typeface="Georgia"/>
              <a:cs typeface="Georgia"/>
            </a:endParaRPr>
          </a:p>
        </p:txBody>
      </p:sp>
      <p:sp>
        <p:nvSpPr>
          <p:cNvPr id="5" name="object 5"/>
          <p:cNvSpPr txBox="1">
            <a:spLocks noGrp="1"/>
          </p:cNvSpPr>
          <p:nvPr>
            <p:ph type="body" idx="1"/>
          </p:nvPr>
        </p:nvSpPr>
        <p:spPr>
          <a:prstGeom prst="rect">
            <a:avLst/>
          </a:prstGeom>
        </p:spPr>
        <p:txBody>
          <a:bodyPr vert="horz" wrap="square" lIns="0" tIns="127000" rIns="0" bIns="0" rtlCol="0">
            <a:spAutoFit/>
          </a:bodyPr>
          <a:lstStyle/>
          <a:p>
            <a:pPr marL="287020" indent="-274320">
              <a:lnSpc>
                <a:spcPct val="100000"/>
              </a:lnSpc>
              <a:spcBef>
                <a:spcPts val="1000"/>
              </a:spcBef>
              <a:buFont typeface="Arial"/>
              <a:buChar char="•"/>
              <a:tabLst>
                <a:tab pos="286385" algn="l"/>
                <a:tab pos="287020" algn="l"/>
              </a:tabLst>
            </a:pPr>
            <a:r>
              <a:rPr spc="-5" dirty="0"/>
              <a:t>hissedarlık haklarının</a:t>
            </a:r>
            <a:r>
              <a:rPr spc="-10" dirty="0"/>
              <a:t> </a:t>
            </a:r>
            <a:r>
              <a:rPr spc="-5" dirty="0"/>
              <a:t>korunmasını,</a:t>
            </a:r>
          </a:p>
          <a:p>
            <a:pPr marL="287020" indent="-274320">
              <a:lnSpc>
                <a:spcPct val="100000"/>
              </a:lnSpc>
              <a:spcBef>
                <a:spcPts val="900"/>
              </a:spcBef>
              <a:buFont typeface="Arial"/>
              <a:buChar char="•"/>
              <a:tabLst>
                <a:tab pos="286385" algn="l"/>
                <a:tab pos="287020" algn="l"/>
              </a:tabLst>
            </a:pPr>
            <a:r>
              <a:rPr spc="-5" dirty="0"/>
              <a:t>bu hakların</a:t>
            </a:r>
            <a:r>
              <a:rPr spc="5" dirty="0"/>
              <a:t> </a:t>
            </a:r>
            <a:r>
              <a:rPr dirty="0"/>
              <a:t>kullanılabilmesini,</a:t>
            </a:r>
          </a:p>
          <a:p>
            <a:pPr marL="287020" indent="-274320">
              <a:lnSpc>
                <a:spcPct val="100000"/>
              </a:lnSpc>
              <a:spcBef>
                <a:spcPts val="900"/>
              </a:spcBef>
              <a:buFont typeface="Arial"/>
              <a:buChar char="•"/>
              <a:tabLst>
                <a:tab pos="286385" algn="l"/>
                <a:tab pos="287020" algn="l"/>
              </a:tabLst>
            </a:pPr>
            <a:r>
              <a:rPr spc="-5" dirty="0"/>
              <a:t>ortakların eşit uygulama ve eşit güvence altında</a:t>
            </a:r>
            <a:r>
              <a:rPr spc="100" dirty="0"/>
              <a:t> </a:t>
            </a:r>
            <a:r>
              <a:rPr spc="-5" dirty="0"/>
              <a:t>olmalarını,</a:t>
            </a:r>
          </a:p>
          <a:p>
            <a:pPr marL="287020" indent="-274320">
              <a:lnSpc>
                <a:spcPct val="100000"/>
              </a:lnSpc>
              <a:spcBef>
                <a:spcPts val="900"/>
              </a:spcBef>
              <a:buFont typeface="Arial"/>
              <a:buChar char="•"/>
              <a:tabLst>
                <a:tab pos="286385" algn="l"/>
                <a:tab pos="287020" algn="l"/>
              </a:tabLst>
            </a:pPr>
            <a:r>
              <a:rPr spc="-5" dirty="0"/>
              <a:t>tüm paydaşlarının </a:t>
            </a:r>
            <a:r>
              <a:rPr dirty="0"/>
              <a:t>şeffaf </a:t>
            </a:r>
            <a:r>
              <a:rPr spc="-5" dirty="0"/>
              <a:t>bir biçimde</a:t>
            </a:r>
            <a:r>
              <a:rPr spc="20" dirty="0"/>
              <a:t> </a:t>
            </a:r>
            <a:r>
              <a:rPr spc="-5" dirty="0"/>
              <a:t>bilgilendirilmelerini,</a:t>
            </a:r>
          </a:p>
          <a:p>
            <a:pPr marL="287020" indent="-274320">
              <a:lnSpc>
                <a:spcPct val="100000"/>
              </a:lnSpc>
              <a:spcBef>
                <a:spcPts val="900"/>
              </a:spcBef>
              <a:buFont typeface="Arial"/>
              <a:buChar char="•"/>
              <a:tabLst>
                <a:tab pos="286385" algn="l"/>
                <a:tab pos="287020" algn="l"/>
              </a:tabLst>
            </a:pPr>
            <a:r>
              <a:rPr dirty="0"/>
              <a:t>mali </a:t>
            </a:r>
            <a:r>
              <a:rPr spc="-10" dirty="0"/>
              <a:t>durum </a:t>
            </a:r>
            <a:r>
              <a:rPr spc="-5" dirty="0"/>
              <a:t>ve performans </a:t>
            </a:r>
            <a:r>
              <a:rPr dirty="0"/>
              <a:t>ile </a:t>
            </a:r>
            <a:r>
              <a:rPr spc="-5" dirty="0"/>
              <a:t>şirketin </a:t>
            </a:r>
            <a:r>
              <a:rPr dirty="0"/>
              <a:t>idaresine ilişkin </a:t>
            </a:r>
            <a:r>
              <a:rPr spc="-5" dirty="0"/>
              <a:t>etkin</a:t>
            </a:r>
            <a:r>
              <a:rPr spc="75" dirty="0"/>
              <a:t> </a:t>
            </a:r>
            <a:r>
              <a:rPr spc="-5" dirty="0"/>
              <a:t>uygulamaların</a:t>
            </a:r>
          </a:p>
        </p:txBody>
      </p:sp>
      <p:sp>
        <p:nvSpPr>
          <p:cNvPr id="6" name="object 6"/>
          <p:cNvSpPr txBox="1"/>
          <p:nvPr/>
        </p:nvSpPr>
        <p:spPr>
          <a:xfrm>
            <a:off x="520700" y="3517138"/>
            <a:ext cx="7875905" cy="802640"/>
          </a:xfrm>
          <a:prstGeom prst="rect">
            <a:avLst/>
          </a:prstGeom>
        </p:spPr>
        <p:txBody>
          <a:bodyPr vert="horz" wrap="square" lIns="0" tIns="127000" rIns="0" bIns="0" rtlCol="0">
            <a:spAutoFit/>
          </a:bodyPr>
          <a:lstStyle/>
          <a:p>
            <a:pPr marL="12700">
              <a:spcBef>
                <a:spcPts val="1000"/>
              </a:spcBef>
            </a:pPr>
            <a:r>
              <a:rPr spc="-5" dirty="0">
                <a:solidFill>
                  <a:prstClr val="black"/>
                </a:solidFill>
                <a:latin typeface="Georgia"/>
                <a:cs typeface="Georgia"/>
              </a:rPr>
              <a:t>sağlanması ve bunlara </a:t>
            </a:r>
            <a:r>
              <a:rPr dirty="0">
                <a:solidFill>
                  <a:prstClr val="black"/>
                </a:solidFill>
                <a:latin typeface="Georgia"/>
                <a:cs typeface="Georgia"/>
              </a:rPr>
              <a:t>ilişkin açıklamaların, </a:t>
            </a:r>
            <a:r>
              <a:rPr spc="-5" dirty="0">
                <a:solidFill>
                  <a:prstClr val="black"/>
                </a:solidFill>
                <a:latin typeface="Georgia"/>
                <a:cs typeface="Georgia"/>
              </a:rPr>
              <a:t>doğru ve </a:t>
            </a:r>
            <a:r>
              <a:rPr dirty="0">
                <a:solidFill>
                  <a:prstClr val="black"/>
                </a:solidFill>
                <a:latin typeface="Georgia"/>
                <a:cs typeface="Georgia"/>
              </a:rPr>
              <a:t>zamanında</a:t>
            </a:r>
            <a:r>
              <a:rPr spc="30" dirty="0">
                <a:solidFill>
                  <a:prstClr val="black"/>
                </a:solidFill>
                <a:latin typeface="Georgia"/>
                <a:cs typeface="Georgia"/>
              </a:rPr>
              <a:t> </a:t>
            </a:r>
            <a:r>
              <a:rPr dirty="0">
                <a:solidFill>
                  <a:prstClr val="black"/>
                </a:solidFill>
                <a:latin typeface="Georgia"/>
                <a:cs typeface="Georgia"/>
              </a:rPr>
              <a:t>yapılmasını,</a:t>
            </a:r>
            <a:endParaRPr>
              <a:solidFill>
                <a:prstClr val="black"/>
              </a:solidFill>
              <a:latin typeface="Georgia"/>
              <a:cs typeface="Georgia"/>
            </a:endParaRPr>
          </a:p>
          <a:p>
            <a:pPr marL="287020" indent="-274320">
              <a:spcBef>
                <a:spcPts val="900"/>
              </a:spcBef>
              <a:buFont typeface="Arial"/>
              <a:buChar char="•"/>
              <a:tabLst>
                <a:tab pos="286385" algn="l"/>
                <a:tab pos="287020" algn="l"/>
              </a:tabLst>
            </a:pPr>
            <a:r>
              <a:rPr spc="-5" dirty="0">
                <a:solidFill>
                  <a:prstClr val="black"/>
                </a:solidFill>
                <a:latin typeface="Georgia"/>
                <a:cs typeface="Georgia"/>
              </a:rPr>
              <a:t>Şirket yönetim ve iç/dış denetimlerinin, şirket bünyesine, hissedarlarına</a:t>
            </a:r>
            <a:r>
              <a:rPr spc="130" dirty="0">
                <a:solidFill>
                  <a:prstClr val="black"/>
                </a:solidFill>
                <a:latin typeface="Georgia"/>
                <a:cs typeface="Georgia"/>
              </a:rPr>
              <a:t> </a:t>
            </a:r>
            <a:r>
              <a:rPr spc="-10" dirty="0">
                <a:solidFill>
                  <a:prstClr val="black"/>
                </a:solidFill>
                <a:latin typeface="Georgia"/>
                <a:cs typeface="Georgia"/>
              </a:rPr>
              <a:t>ve</a:t>
            </a:r>
            <a:endParaRPr>
              <a:solidFill>
                <a:prstClr val="black"/>
              </a:solidFill>
              <a:latin typeface="Georgia"/>
              <a:cs typeface="Georgia"/>
            </a:endParaRPr>
          </a:p>
        </p:txBody>
      </p:sp>
      <p:sp>
        <p:nvSpPr>
          <p:cNvPr id="7" name="object 7"/>
          <p:cNvSpPr txBox="1"/>
          <p:nvPr/>
        </p:nvSpPr>
        <p:spPr>
          <a:xfrm>
            <a:off x="520700" y="4294378"/>
            <a:ext cx="7900034" cy="574675"/>
          </a:xfrm>
          <a:prstGeom prst="rect">
            <a:avLst/>
          </a:prstGeom>
        </p:spPr>
        <p:txBody>
          <a:bodyPr vert="horz" wrap="square" lIns="0" tIns="12700" rIns="0" bIns="0" rtlCol="0">
            <a:spAutoFit/>
          </a:bodyPr>
          <a:lstStyle/>
          <a:p>
            <a:pPr marL="12700">
              <a:spcBef>
                <a:spcPts val="100"/>
              </a:spcBef>
            </a:pPr>
            <a:r>
              <a:rPr dirty="0">
                <a:solidFill>
                  <a:prstClr val="black"/>
                </a:solidFill>
                <a:latin typeface="Georgia"/>
                <a:cs typeface="Georgia"/>
              </a:rPr>
              <a:t>kamuoyuna </a:t>
            </a:r>
            <a:r>
              <a:rPr spc="-5" dirty="0">
                <a:solidFill>
                  <a:prstClr val="black"/>
                </a:solidFill>
                <a:latin typeface="Georgia"/>
                <a:cs typeface="Georgia"/>
              </a:rPr>
              <a:t>hesap verme </a:t>
            </a:r>
            <a:r>
              <a:rPr spc="-10" dirty="0">
                <a:solidFill>
                  <a:prstClr val="black"/>
                </a:solidFill>
                <a:latin typeface="Georgia"/>
                <a:cs typeface="Georgia"/>
              </a:rPr>
              <a:t>yükümlülüğünü </a:t>
            </a:r>
            <a:r>
              <a:rPr spc="-5" dirty="0">
                <a:solidFill>
                  <a:prstClr val="black"/>
                </a:solidFill>
                <a:latin typeface="Georgia"/>
                <a:cs typeface="Georgia"/>
              </a:rPr>
              <a:t>sağlayacak </a:t>
            </a:r>
            <a:r>
              <a:rPr dirty="0">
                <a:solidFill>
                  <a:prstClr val="black"/>
                </a:solidFill>
                <a:latin typeface="Georgia"/>
                <a:cs typeface="Georgia"/>
              </a:rPr>
              <a:t>şekilde düzenleme</a:t>
            </a:r>
            <a:r>
              <a:rPr spc="125" dirty="0">
                <a:solidFill>
                  <a:prstClr val="black"/>
                </a:solidFill>
                <a:latin typeface="Georgia"/>
                <a:cs typeface="Georgia"/>
              </a:rPr>
              <a:t> </a:t>
            </a:r>
            <a:r>
              <a:rPr spc="-5" dirty="0">
                <a:solidFill>
                  <a:prstClr val="black"/>
                </a:solidFill>
                <a:latin typeface="Georgia"/>
                <a:cs typeface="Georgia"/>
              </a:rPr>
              <a:t>altına</a:t>
            </a:r>
            <a:endParaRPr>
              <a:solidFill>
                <a:prstClr val="black"/>
              </a:solidFill>
              <a:latin typeface="Georgia"/>
              <a:cs typeface="Georgia"/>
            </a:endParaRPr>
          </a:p>
          <a:p>
            <a:pPr marL="12700"/>
            <a:r>
              <a:rPr dirty="0">
                <a:solidFill>
                  <a:prstClr val="black"/>
                </a:solidFill>
                <a:latin typeface="Georgia"/>
                <a:cs typeface="Georgia"/>
              </a:rPr>
              <a:t>alınmasını</a:t>
            </a:r>
            <a:r>
              <a:rPr spc="-40" dirty="0">
                <a:solidFill>
                  <a:prstClr val="black"/>
                </a:solidFill>
                <a:latin typeface="Georgia"/>
                <a:cs typeface="Georgia"/>
              </a:rPr>
              <a:t> </a:t>
            </a:r>
            <a:r>
              <a:rPr dirty="0">
                <a:solidFill>
                  <a:prstClr val="black"/>
                </a:solidFill>
                <a:latin typeface="Georgia"/>
                <a:cs typeface="Georgia"/>
              </a:rPr>
              <a:t>amaçlar.</a:t>
            </a:r>
            <a:endParaRPr>
              <a:solidFill>
                <a:prstClr val="black"/>
              </a:solidFill>
              <a:latin typeface="Georgia"/>
              <a:cs typeface="Georgia"/>
            </a:endParaRPr>
          </a:p>
        </p:txBody>
      </p:sp>
    </p:spTree>
    <p:extLst>
      <p:ext uri="{BB962C8B-B14F-4D97-AF65-F5344CB8AC3E}">
        <p14:creationId xmlns:p14="http://schemas.microsoft.com/office/powerpoint/2010/main" val="5847595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520700" y="663905"/>
            <a:ext cx="5080000" cy="331470"/>
          </a:xfrm>
          <a:prstGeom prst="rect">
            <a:avLst/>
          </a:prstGeom>
        </p:spPr>
        <p:txBody>
          <a:bodyPr vert="horz" wrap="square" lIns="0" tIns="13335" rIns="0" bIns="0" rtlCol="0">
            <a:spAutoFit/>
          </a:bodyPr>
          <a:lstStyle/>
          <a:p>
            <a:pPr marL="12700">
              <a:lnSpc>
                <a:spcPct val="100000"/>
              </a:lnSpc>
              <a:spcBef>
                <a:spcPts val="105"/>
              </a:spcBef>
            </a:pPr>
            <a:r>
              <a:rPr sz="2000" i="1" spc="-5" dirty="0">
                <a:solidFill>
                  <a:srgbClr val="000000"/>
                </a:solidFill>
              </a:rPr>
              <a:t>Kurumsal </a:t>
            </a:r>
            <a:r>
              <a:rPr sz="2000" i="1" dirty="0">
                <a:solidFill>
                  <a:srgbClr val="000000"/>
                </a:solidFill>
              </a:rPr>
              <a:t>Yönetim </a:t>
            </a:r>
            <a:r>
              <a:rPr sz="2000" i="1" spc="-5" dirty="0">
                <a:solidFill>
                  <a:srgbClr val="000000"/>
                </a:solidFill>
              </a:rPr>
              <a:t>İlkeleri- </a:t>
            </a:r>
            <a:r>
              <a:rPr sz="2000" i="1" dirty="0">
                <a:solidFill>
                  <a:srgbClr val="000000"/>
                </a:solidFill>
              </a:rPr>
              <a:t>4 Ana</a:t>
            </a:r>
            <a:r>
              <a:rPr sz="2000" i="1" spc="-30" dirty="0">
                <a:solidFill>
                  <a:srgbClr val="000000"/>
                </a:solidFill>
              </a:rPr>
              <a:t> </a:t>
            </a:r>
            <a:r>
              <a:rPr sz="2000" i="1" spc="-5" dirty="0">
                <a:solidFill>
                  <a:srgbClr val="000000"/>
                </a:solidFill>
              </a:rPr>
              <a:t>İlke</a:t>
            </a:r>
            <a:endParaRPr sz="2000"/>
          </a:p>
        </p:txBody>
      </p:sp>
      <p:sp>
        <p:nvSpPr>
          <p:cNvPr id="4" name="object 4"/>
          <p:cNvSpPr txBox="1"/>
          <p:nvPr/>
        </p:nvSpPr>
        <p:spPr>
          <a:xfrm>
            <a:off x="327456" y="1013942"/>
            <a:ext cx="8580755" cy="5208270"/>
          </a:xfrm>
          <a:prstGeom prst="rect">
            <a:avLst/>
          </a:prstGeom>
        </p:spPr>
        <p:txBody>
          <a:bodyPr vert="horz" wrap="square" lIns="0" tIns="127000" rIns="0" bIns="0" rtlCol="0">
            <a:spAutoFit/>
          </a:bodyPr>
          <a:lstStyle/>
          <a:p>
            <a:pPr marL="12700">
              <a:lnSpc>
                <a:spcPct val="100000"/>
              </a:lnSpc>
              <a:spcBef>
                <a:spcPts val="1000"/>
              </a:spcBef>
            </a:pPr>
            <a:r>
              <a:rPr sz="1400" b="1" i="1" u="sng" spc="-919" dirty="0">
                <a:uFill>
                  <a:solidFill>
                    <a:srgbClr val="000000"/>
                  </a:solidFill>
                </a:uFill>
                <a:latin typeface="Georgia"/>
                <a:cs typeface="Georgia"/>
              </a:rPr>
              <a:t>Ş</a:t>
            </a:r>
            <a:r>
              <a:rPr sz="1400" b="1" i="1" spc="580" dirty="0">
                <a:latin typeface="Georgia"/>
                <a:cs typeface="Georgia"/>
              </a:rPr>
              <a:t> </a:t>
            </a:r>
            <a:r>
              <a:rPr sz="1400" b="1" i="1" u="sng" spc="-5" dirty="0">
                <a:uFill>
                  <a:solidFill>
                    <a:srgbClr val="000000"/>
                  </a:solidFill>
                </a:uFill>
                <a:latin typeface="Georgia"/>
                <a:cs typeface="Georgia"/>
              </a:rPr>
              <a:t>effaflık</a:t>
            </a:r>
            <a:r>
              <a:rPr sz="1400" b="1" i="1" u="sng" spc="-15" dirty="0">
                <a:uFill>
                  <a:solidFill>
                    <a:srgbClr val="000000"/>
                  </a:solidFill>
                </a:uFill>
                <a:latin typeface="Georgia"/>
                <a:cs typeface="Georgia"/>
              </a:rPr>
              <a:t> </a:t>
            </a:r>
            <a:r>
              <a:rPr sz="1400" b="1" i="1" u="sng" spc="-5" dirty="0">
                <a:uFill>
                  <a:solidFill>
                    <a:srgbClr val="000000"/>
                  </a:solidFill>
                </a:uFill>
                <a:latin typeface="Georgia"/>
                <a:cs typeface="Georgia"/>
              </a:rPr>
              <a:t>İlkesi:</a:t>
            </a:r>
            <a:endParaRPr sz="1400" dirty="0">
              <a:latin typeface="Georgia"/>
              <a:cs typeface="Georgia"/>
            </a:endParaRPr>
          </a:p>
          <a:p>
            <a:pPr marL="12700" marR="5080">
              <a:lnSpc>
                <a:spcPct val="100000"/>
              </a:lnSpc>
              <a:spcBef>
                <a:spcPts val="900"/>
              </a:spcBef>
            </a:pPr>
            <a:r>
              <a:rPr sz="1400" dirty="0">
                <a:latin typeface="Georgia"/>
                <a:cs typeface="Georgia"/>
              </a:rPr>
              <a:t>Şirket </a:t>
            </a:r>
            <a:r>
              <a:rPr sz="1400" spc="-5" dirty="0">
                <a:latin typeface="Georgia"/>
                <a:cs typeface="Georgia"/>
              </a:rPr>
              <a:t>faaliyetleri ile ilgili </a:t>
            </a:r>
            <a:r>
              <a:rPr sz="1400" dirty="0">
                <a:latin typeface="Georgia"/>
                <a:cs typeface="Georgia"/>
              </a:rPr>
              <a:t>şirket </a:t>
            </a:r>
            <a:r>
              <a:rPr sz="1400" spc="-5" dirty="0">
                <a:latin typeface="Georgia"/>
                <a:cs typeface="Georgia"/>
              </a:rPr>
              <a:t>pay </a:t>
            </a:r>
            <a:r>
              <a:rPr sz="1400" dirty="0">
                <a:latin typeface="Georgia"/>
                <a:cs typeface="Georgia"/>
              </a:rPr>
              <a:t>sahipleri </a:t>
            </a:r>
            <a:r>
              <a:rPr sz="1400" spc="-5" dirty="0">
                <a:latin typeface="Georgia"/>
                <a:cs typeface="Georgia"/>
              </a:rPr>
              <a:t>ile </a:t>
            </a:r>
            <a:r>
              <a:rPr sz="1400" dirty="0">
                <a:latin typeface="Georgia"/>
                <a:cs typeface="Georgia"/>
              </a:rPr>
              <a:t>muhtemel </a:t>
            </a:r>
            <a:r>
              <a:rPr sz="1400" spc="-5" dirty="0">
                <a:latin typeface="Georgia"/>
                <a:cs typeface="Georgia"/>
              </a:rPr>
              <a:t>yatırımcıları ilgilendiren tüm bilgilerin kamuoyu  ile </a:t>
            </a:r>
            <a:r>
              <a:rPr sz="1400" dirty="0">
                <a:latin typeface="Georgia"/>
                <a:cs typeface="Georgia"/>
              </a:rPr>
              <a:t>paylaşılması istenmektedir. Şirketin </a:t>
            </a:r>
            <a:r>
              <a:rPr sz="1400" spc="-5" dirty="0">
                <a:latin typeface="Georgia"/>
                <a:cs typeface="Georgia"/>
              </a:rPr>
              <a:t>faaliyet sonuçlarını </a:t>
            </a:r>
            <a:r>
              <a:rPr sz="1400" dirty="0">
                <a:latin typeface="Georgia"/>
                <a:cs typeface="Georgia"/>
              </a:rPr>
              <a:t>gösteren en </a:t>
            </a:r>
            <a:r>
              <a:rPr sz="1400" spc="-5" dirty="0">
                <a:latin typeface="Georgia"/>
                <a:cs typeface="Georgia"/>
              </a:rPr>
              <a:t>önemli doküman olan </a:t>
            </a:r>
            <a:r>
              <a:rPr sz="1400" dirty="0">
                <a:latin typeface="Georgia"/>
                <a:cs typeface="Georgia"/>
              </a:rPr>
              <a:t>mali </a:t>
            </a:r>
            <a:r>
              <a:rPr sz="1400" spc="-5" dirty="0">
                <a:latin typeface="Georgia"/>
                <a:cs typeface="Georgia"/>
              </a:rPr>
              <a:t>tabloların,  </a:t>
            </a:r>
            <a:r>
              <a:rPr sz="1400" dirty="0">
                <a:latin typeface="Georgia"/>
                <a:cs typeface="Georgia"/>
              </a:rPr>
              <a:t>şirketin </a:t>
            </a:r>
            <a:r>
              <a:rPr sz="1400" spc="-5" dirty="0">
                <a:latin typeface="Georgia"/>
                <a:cs typeface="Georgia"/>
              </a:rPr>
              <a:t>tüm faaliyetlerinin </a:t>
            </a:r>
            <a:r>
              <a:rPr sz="1400" dirty="0">
                <a:latin typeface="Georgia"/>
                <a:cs typeface="Georgia"/>
              </a:rPr>
              <a:t>gerçek </a:t>
            </a:r>
            <a:r>
              <a:rPr sz="1400" spc="-5" dirty="0">
                <a:latin typeface="Georgia"/>
                <a:cs typeface="Georgia"/>
              </a:rPr>
              <a:t>sonuçlarını </a:t>
            </a:r>
            <a:r>
              <a:rPr sz="1400" dirty="0">
                <a:latin typeface="Georgia"/>
                <a:cs typeface="Georgia"/>
              </a:rPr>
              <a:t>gösterecek </a:t>
            </a:r>
            <a:r>
              <a:rPr sz="1400" spc="-5" dirty="0">
                <a:latin typeface="Georgia"/>
                <a:cs typeface="Georgia"/>
              </a:rPr>
              <a:t>şekilde </a:t>
            </a:r>
            <a:r>
              <a:rPr sz="1400" dirty="0">
                <a:latin typeface="Georgia"/>
                <a:cs typeface="Georgia"/>
              </a:rPr>
              <a:t>hazırlanması gerekmektedir. Ayrıca, mali  </a:t>
            </a:r>
            <a:r>
              <a:rPr sz="1400" spc="-5" dirty="0">
                <a:latin typeface="Georgia"/>
                <a:cs typeface="Georgia"/>
              </a:rPr>
              <a:t>tablolara </a:t>
            </a:r>
            <a:r>
              <a:rPr sz="1400" dirty="0">
                <a:latin typeface="Georgia"/>
                <a:cs typeface="Georgia"/>
              </a:rPr>
              <a:t>yansıyan işlem </a:t>
            </a:r>
            <a:r>
              <a:rPr sz="1400" spc="-5" dirty="0">
                <a:latin typeface="Georgia"/>
                <a:cs typeface="Georgia"/>
              </a:rPr>
              <a:t>ve olguların </a:t>
            </a:r>
            <a:r>
              <a:rPr sz="1400" dirty="0">
                <a:latin typeface="Georgia"/>
                <a:cs typeface="Georgia"/>
              </a:rPr>
              <a:t>neden </a:t>
            </a:r>
            <a:r>
              <a:rPr sz="1400" spc="-5" dirty="0">
                <a:latin typeface="Georgia"/>
                <a:cs typeface="Georgia"/>
              </a:rPr>
              <a:t>ve </a:t>
            </a:r>
            <a:r>
              <a:rPr sz="1400" dirty="0">
                <a:latin typeface="Georgia"/>
                <a:cs typeface="Georgia"/>
              </a:rPr>
              <a:t>nasıl </a:t>
            </a:r>
            <a:r>
              <a:rPr sz="1400" spc="-5" dirty="0">
                <a:latin typeface="Georgia"/>
                <a:cs typeface="Georgia"/>
              </a:rPr>
              <a:t>yapıldığının </a:t>
            </a:r>
            <a:r>
              <a:rPr sz="1400" dirty="0">
                <a:latin typeface="Georgia"/>
                <a:cs typeface="Georgia"/>
              </a:rPr>
              <a:t>açıklanması </a:t>
            </a:r>
            <a:r>
              <a:rPr sz="1400" spc="-5" dirty="0">
                <a:latin typeface="Georgia"/>
                <a:cs typeface="Georgia"/>
              </a:rPr>
              <a:t>ve bunun </a:t>
            </a:r>
            <a:r>
              <a:rPr sz="1400" dirty="0">
                <a:latin typeface="Georgia"/>
                <a:cs typeface="Georgia"/>
              </a:rPr>
              <a:t>kamuoyu</a:t>
            </a:r>
            <a:r>
              <a:rPr sz="1400" spc="-215" dirty="0">
                <a:latin typeface="Georgia"/>
                <a:cs typeface="Georgia"/>
              </a:rPr>
              <a:t> </a:t>
            </a:r>
            <a:r>
              <a:rPr sz="1400" spc="-5" dirty="0">
                <a:latin typeface="Georgia"/>
                <a:cs typeface="Georgia"/>
              </a:rPr>
              <a:t>ile</a:t>
            </a:r>
            <a:endParaRPr sz="1400" dirty="0">
              <a:latin typeface="Georgia"/>
              <a:cs typeface="Georgia"/>
            </a:endParaRPr>
          </a:p>
          <a:p>
            <a:pPr marL="12700" marR="685800">
              <a:lnSpc>
                <a:spcPct val="100000"/>
              </a:lnSpc>
            </a:pPr>
            <a:r>
              <a:rPr sz="1400" spc="-5" dirty="0">
                <a:latin typeface="Georgia"/>
                <a:cs typeface="Georgia"/>
              </a:rPr>
              <a:t>paylaşılması </a:t>
            </a:r>
            <a:r>
              <a:rPr sz="1400" dirty="0">
                <a:latin typeface="Georgia"/>
                <a:cs typeface="Georgia"/>
              </a:rPr>
              <a:t>şirket hakkında </a:t>
            </a:r>
            <a:r>
              <a:rPr sz="1400" spc="-5" dirty="0">
                <a:latin typeface="Georgia"/>
                <a:cs typeface="Georgia"/>
              </a:rPr>
              <a:t>güveni </a:t>
            </a:r>
            <a:r>
              <a:rPr sz="1400" dirty="0">
                <a:latin typeface="Georgia"/>
                <a:cs typeface="Georgia"/>
              </a:rPr>
              <a:t>artıran bir </a:t>
            </a:r>
            <a:r>
              <a:rPr sz="1400" spc="-5" dirty="0">
                <a:latin typeface="Georgia"/>
                <a:cs typeface="Georgia"/>
              </a:rPr>
              <a:t>unsur olacaktır. Bu </a:t>
            </a:r>
            <a:r>
              <a:rPr sz="1400" dirty="0">
                <a:latin typeface="Georgia"/>
                <a:cs typeface="Georgia"/>
              </a:rPr>
              <a:t>amaçla </a:t>
            </a:r>
            <a:r>
              <a:rPr sz="1400" spc="-5" dirty="0">
                <a:latin typeface="Georgia"/>
                <a:cs typeface="Georgia"/>
              </a:rPr>
              <a:t>uluslararası </a:t>
            </a:r>
            <a:r>
              <a:rPr sz="1400" dirty="0">
                <a:latin typeface="Georgia"/>
                <a:cs typeface="Georgia"/>
              </a:rPr>
              <a:t>kabul </a:t>
            </a:r>
            <a:r>
              <a:rPr sz="1400" spc="-5" dirty="0">
                <a:latin typeface="Georgia"/>
                <a:cs typeface="Georgia"/>
              </a:rPr>
              <a:t>görmüş  </a:t>
            </a:r>
            <a:r>
              <a:rPr sz="1400" dirty="0">
                <a:latin typeface="Georgia"/>
                <a:cs typeface="Georgia"/>
              </a:rPr>
              <a:t>muhasebe </a:t>
            </a:r>
            <a:r>
              <a:rPr sz="1400" spc="-5" dirty="0">
                <a:latin typeface="Georgia"/>
                <a:cs typeface="Georgia"/>
              </a:rPr>
              <a:t>ilkelerine uyulmak suretiyle </a:t>
            </a:r>
            <a:r>
              <a:rPr sz="1400" dirty="0">
                <a:latin typeface="Georgia"/>
                <a:cs typeface="Georgia"/>
              </a:rPr>
              <a:t>mali </a:t>
            </a:r>
            <a:r>
              <a:rPr sz="1400" spc="-5" dirty="0">
                <a:latin typeface="Georgia"/>
                <a:cs typeface="Georgia"/>
              </a:rPr>
              <a:t>tablolar</a:t>
            </a:r>
            <a:r>
              <a:rPr sz="1400" spc="-105" dirty="0">
                <a:latin typeface="Georgia"/>
                <a:cs typeface="Georgia"/>
              </a:rPr>
              <a:t> </a:t>
            </a:r>
            <a:r>
              <a:rPr sz="1400" spc="-5" dirty="0">
                <a:latin typeface="Georgia"/>
                <a:cs typeface="Georgia"/>
              </a:rPr>
              <a:t>düzenlenmelidir.</a:t>
            </a:r>
            <a:endParaRPr sz="1400" dirty="0">
              <a:latin typeface="Georgia"/>
              <a:cs typeface="Georgia"/>
            </a:endParaRPr>
          </a:p>
          <a:p>
            <a:pPr marL="12700">
              <a:lnSpc>
                <a:spcPct val="100000"/>
              </a:lnSpc>
              <a:spcBef>
                <a:spcPts val="900"/>
              </a:spcBef>
            </a:pPr>
            <a:r>
              <a:rPr sz="1400" b="1" i="1" u="sng" spc="-5" dirty="0">
                <a:uFill>
                  <a:solidFill>
                    <a:srgbClr val="000000"/>
                  </a:solidFill>
                </a:uFill>
                <a:latin typeface="Georgia"/>
                <a:cs typeface="Georgia"/>
              </a:rPr>
              <a:t>Hesap Verebilirlik</a:t>
            </a:r>
            <a:r>
              <a:rPr sz="1400" b="1" i="1" u="sng" spc="-40" dirty="0">
                <a:uFill>
                  <a:solidFill>
                    <a:srgbClr val="000000"/>
                  </a:solidFill>
                </a:uFill>
                <a:latin typeface="Georgia"/>
                <a:cs typeface="Georgia"/>
              </a:rPr>
              <a:t> </a:t>
            </a:r>
            <a:r>
              <a:rPr sz="1400" b="1" i="1" u="sng" spc="-5" dirty="0">
                <a:uFill>
                  <a:solidFill>
                    <a:srgbClr val="000000"/>
                  </a:solidFill>
                </a:uFill>
                <a:latin typeface="Georgia"/>
                <a:cs typeface="Georgia"/>
              </a:rPr>
              <a:t>İlkesi:</a:t>
            </a:r>
            <a:endParaRPr sz="1400" dirty="0">
              <a:latin typeface="Georgia"/>
              <a:cs typeface="Georgia"/>
            </a:endParaRPr>
          </a:p>
          <a:p>
            <a:pPr marL="12700" marR="979169">
              <a:lnSpc>
                <a:spcPct val="100000"/>
              </a:lnSpc>
              <a:spcBef>
                <a:spcPts val="905"/>
              </a:spcBef>
            </a:pPr>
            <a:r>
              <a:rPr sz="1400" spc="-5" dirty="0">
                <a:latin typeface="Georgia"/>
                <a:cs typeface="Georgia"/>
              </a:rPr>
              <a:t>Yönetim </a:t>
            </a:r>
            <a:r>
              <a:rPr sz="1400" dirty="0">
                <a:latin typeface="Georgia"/>
                <a:cs typeface="Georgia"/>
              </a:rPr>
              <a:t>işlevinin </a:t>
            </a:r>
            <a:r>
              <a:rPr sz="1400" spc="-5" dirty="0">
                <a:latin typeface="Georgia"/>
                <a:cs typeface="Georgia"/>
              </a:rPr>
              <a:t>ve sorumluluklarının </a:t>
            </a:r>
            <a:r>
              <a:rPr sz="1400" dirty="0">
                <a:latin typeface="Georgia"/>
                <a:cs typeface="Georgia"/>
              </a:rPr>
              <a:t>açıklanması, hissedar </a:t>
            </a:r>
            <a:r>
              <a:rPr sz="1400" spc="-5" dirty="0">
                <a:latin typeface="Georgia"/>
                <a:cs typeface="Georgia"/>
              </a:rPr>
              <a:t>ve yöneticilerin taleplerinin </a:t>
            </a:r>
            <a:r>
              <a:rPr sz="1400" dirty="0">
                <a:latin typeface="Georgia"/>
                <a:cs typeface="Georgia"/>
              </a:rPr>
              <a:t>sıraya  koyulmasının </a:t>
            </a:r>
            <a:r>
              <a:rPr sz="1400" spc="-5" dirty="0">
                <a:latin typeface="Georgia"/>
                <a:cs typeface="Georgia"/>
              </a:rPr>
              <a:t>güvence altına </a:t>
            </a:r>
            <a:r>
              <a:rPr sz="1400" dirty="0">
                <a:latin typeface="Georgia"/>
                <a:cs typeface="Georgia"/>
              </a:rPr>
              <a:t>alınması </a:t>
            </a:r>
            <a:r>
              <a:rPr sz="1400" spc="-5" dirty="0">
                <a:latin typeface="Georgia"/>
                <a:cs typeface="Georgia"/>
              </a:rPr>
              <a:t>ve </a:t>
            </a:r>
            <a:r>
              <a:rPr sz="1400" dirty="0">
                <a:latin typeface="Georgia"/>
                <a:cs typeface="Georgia"/>
              </a:rPr>
              <a:t>nesnel kararlar </a:t>
            </a:r>
            <a:r>
              <a:rPr sz="1400" spc="-5" dirty="0">
                <a:latin typeface="Georgia"/>
                <a:cs typeface="Georgia"/>
              </a:rPr>
              <a:t>alındığının yönetim kurulları</a:t>
            </a:r>
            <a:r>
              <a:rPr sz="1400" spc="-75" dirty="0">
                <a:latin typeface="Georgia"/>
                <a:cs typeface="Georgia"/>
              </a:rPr>
              <a:t> </a:t>
            </a:r>
            <a:r>
              <a:rPr sz="1400" spc="-5" dirty="0">
                <a:latin typeface="Georgia"/>
                <a:cs typeface="Georgia"/>
              </a:rPr>
              <a:t>tarafından</a:t>
            </a:r>
            <a:endParaRPr sz="1400" dirty="0">
              <a:latin typeface="Georgia"/>
              <a:cs typeface="Georgia"/>
            </a:endParaRPr>
          </a:p>
          <a:p>
            <a:pPr marL="12700">
              <a:lnSpc>
                <a:spcPct val="100000"/>
              </a:lnSpc>
            </a:pPr>
            <a:r>
              <a:rPr sz="1400" dirty="0">
                <a:latin typeface="Georgia"/>
                <a:cs typeface="Georgia"/>
              </a:rPr>
              <a:t>izlenmesidir. Hesap verebilirlik, </a:t>
            </a:r>
            <a:r>
              <a:rPr sz="1400" spc="-5" dirty="0">
                <a:latin typeface="Georgia"/>
                <a:cs typeface="Georgia"/>
              </a:rPr>
              <a:t>alınan </a:t>
            </a:r>
            <a:r>
              <a:rPr sz="1400" dirty="0">
                <a:latin typeface="Georgia"/>
                <a:cs typeface="Georgia"/>
              </a:rPr>
              <a:t>kararların </a:t>
            </a:r>
            <a:r>
              <a:rPr sz="1400" spc="-5" dirty="0">
                <a:latin typeface="Georgia"/>
                <a:cs typeface="Georgia"/>
              </a:rPr>
              <a:t>doğruluğunu kanıtlama ve sorumluluğunu</a:t>
            </a:r>
            <a:r>
              <a:rPr sz="1400" spc="-140" dirty="0">
                <a:latin typeface="Georgia"/>
                <a:cs typeface="Georgia"/>
              </a:rPr>
              <a:t> </a:t>
            </a:r>
            <a:r>
              <a:rPr sz="1400" spc="-5" dirty="0">
                <a:latin typeface="Georgia"/>
                <a:cs typeface="Georgia"/>
              </a:rPr>
              <a:t>kabullenmedir</a:t>
            </a:r>
            <a:endParaRPr sz="1400" dirty="0">
              <a:latin typeface="Georgia"/>
              <a:cs typeface="Georgia"/>
            </a:endParaRPr>
          </a:p>
          <a:p>
            <a:pPr marL="12700">
              <a:lnSpc>
                <a:spcPct val="100000"/>
              </a:lnSpc>
              <a:spcBef>
                <a:spcPts val="900"/>
              </a:spcBef>
            </a:pPr>
            <a:r>
              <a:rPr sz="1400" b="1" i="1" u="sng" spc="-5" dirty="0">
                <a:uFill>
                  <a:solidFill>
                    <a:srgbClr val="000000"/>
                  </a:solidFill>
                </a:uFill>
                <a:latin typeface="Georgia"/>
                <a:cs typeface="Georgia"/>
              </a:rPr>
              <a:t>Sorumluluk İlkesi</a:t>
            </a:r>
            <a:r>
              <a:rPr sz="1400" b="1" i="1" u="sng" spc="-15" dirty="0">
                <a:uFill>
                  <a:solidFill>
                    <a:srgbClr val="000000"/>
                  </a:solidFill>
                </a:uFill>
                <a:latin typeface="Georgia"/>
                <a:cs typeface="Georgia"/>
              </a:rPr>
              <a:t> </a:t>
            </a:r>
            <a:r>
              <a:rPr sz="1400" b="1" i="1" u="sng" dirty="0">
                <a:uFill>
                  <a:solidFill>
                    <a:srgbClr val="000000"/>
                  </a:solidFill>
                </a:uFill>
                <a:latin typeface="Georgia"/>
                <a:cs typeface="Georgia"/>
              </a:rPr>
              <a:t>:</a:t>
            </a:r>
            <a:endParaRPr sz="1400" dirty="0">
              <a:latin typeface="Georgia"/>
              <a:cs typeface="Georgia"/>
            </a:endParaRPr>
          </a:p>
          <a:p>
            <a:pPr marL="12700">
              <a:lnSpc>
                <a:spcPct val="100000"/>
              </a:lnSpc>
              <a:spcBef>
                <a:spcPts val="900"/>
              </a:spcBef>
            </a:pPr>
            <a:r>
              <a:rPr sz="1400" spc="-5" dirty="0">
                <a:latin typeface="Georgia"/>
                <a:cs typeface="Georgia"/>
              </a:rPr>
              <a:t>Sorumluluk </a:t>
            </a:r>
            <a:r>
              <a:rPr sz="1400" dirty="0">
                <a:latin typeface="Georgia"/>
                <a:cs typeface="Georgia"/>
              </a:rPr>
              <a:t>ilkesinin amacı, şirket </a:t>
            </a:r>
            <a:r>
              <a:rPr sz="1400" spc="-5" dirty="0">
                <a:latin typeface="Georgia"/>
                <a:cs typeface="Georgia"/>
              </a:rPr>
              <a:t>faaliyetlerinin, </a:t>
            </a:r>
            <a:r>
              <a:rPr sz="1400" dirty="0">
                <a:latin typeface="Georgia"/>
                <a:cs typeface="Georgia"/>
              </a:rPr>
              <a:t>kanunlara </a:t>
            </a:r>
            <a:r>
              <a:rPr sz="1400" spc="-5" dirty="0">
                <a:latin typeface="Georgia"/>
                <a:cs typeface="Georgia"/>
              </a:rPr>
              <a:t>ve toplumsal </a:t>
            </a:r>
            <a:r>
              <a:rPr sz="1400" dirty="0">
                <a:latin typeface="Georgia"/>
                <a:cs typeface="Georgia"/>
              </a:rPr>
              <a:t>değerleri yansıtan</a:t>
            </a:r>
            <a:r>
              <a:rPr sz="1400" spc="-190" dirty="0">
                <a:latin typeface="Georgia"/>
                <a:cs typeface="Georgia"/>
              </a:rPr>
              <a:t> </a:t>
            </a:r>
            <a:r>
              <a:rPr sz="1400" dirty="0">
                <a:latin typeface="Georgia"/>
                <a:cs typeface="Georgia"/>
              </a:rPr>
              <a:t>düzenlemelere</a:t>
            </a:r>
          </a:p>
          <a:p>
            <a:pPr marL="12700">
              <a:lnSpc>
                <a:spcPct val="100000"/>
              </a:lnSpc>
            </a:pPr>
            <a:r>
              <a:rPr sz="1400" spc="-5" dirty="0">
                <a:latin typeface="Georgia"/>
                <a:cs typeface="Georgia"/>
              </a:rPr>
              <a:t>uygunluğunu güvence altına</a:t>
            </a:r>
            <a:r>
              <a:rPr sz="1400" spc="-85" dirty="0">
                <a:latin typeface="Georgia"/>
                <a:cs typeface="Georgia"/>
              </a:rPr>
              <a:t> </a:t>
            </a:r>
            <a:r>
              <a:rPr sz="1400" dirty="0">
                <a:latin typeface="Georgia"/>
                <a:cs typeface="Georgia"/>
              </a:rPr>
              <a:t>almaktır</a:t>
            </a:r>
          </a:p>
          <a:p>
            <a:pPr marL="12700">
              <a:lnSpc>
                <a:spcPct val="100000"/>
              </a:lnSpc>
              <a:spcBef>
                <a:spcPts val="900"/>
              </a:spcBef>
            </a:pPr>
            <a:r>
              <a:rPr sz="1400" b="1" i="1" u="sng" dirty="0">
                <a:uFill>
                  <a:solidFill>
                    <a:srgbClr val="000000"/>
                  </a:solidFill>
                </a:uFill>
                <a:latin typeface="Georgia"/>
                <a:cs typeface="Georgia"/>
              </a:rPr>
              <a:t>Adil </a:t>
            </a:r>
            <a:r>
              <a:rPr sz="1400" b="1" i="1" u="sng" spc="-5" dirty="0">
                <a:uFill>
                  <a:solidFill>
                    <a:srgbClr val="000000"/>
                  </a:solidFill>
                </a:uFill>
                <a:latin typeface="Georgia"/>
                <a:cs typeface="Georgia"/>
              </a:rPr>
              <a:t>Yönetim</a:t>
            </a:r>
            <a:r>
              <a:rPr sz="1400" b="1" i="1" u="sng" spc="-75" dirty="0">
                <a:uFill>
                  <a:solidFill>
                    <a:srgbClr val="000000"/>
                  </a:solidFill>
                </a:uFill>
                <a:latin typeface="Georgia"/>
                <a:cs typeface="Georgia"/>
              </a:rPr>
              <a:t> </a:t>
            </a:r>
            <a:r>
              <a:rPr sz="1400" b="1" i="1" u="sng" spc="-5" dirty="0">
                <a:uFill>
                  <a:solidFill>
                    <a:srgbClr val="000000"/>
                  </a:solidFill>
                </a:uFill>
                <a:latin typeface="Georgia"/>
                <a:cs typeface="Georgia"/>
              </a:rPr>
              <a:t>İlkesi:</a:t>
            </a:r>
            <a:endParaRPr sz="1400" dirty="0">
              <a:latin typeface="Georgia"/>
              <a:cs typeface="Georgia"/>
            </a:endParaRPr>
          </a:p>
          <a:p>
            <a:pPr marL="12700" marR="29845">
              <a:lnSpc>
                <a:spcPct val="100000"/>
              </a:lnSpc>
              <a:spcBef>
                <a:spcPts val="900"/>
              </a:spcBef>
            </a:pPr>
            <a:r>
              <a:rPr sz="1400" spc="-5" dirty="0">
                <a:latin typeface="Georgia"/>
                <a:cs typeface="Georgia"/>
              </a:rPr>
              <a:t>Kurumun geleceği ile ilgili olarak tüm </a:t>
            </a:r>
            <a:r>
              <a:rPr sz="1400" dirty="0">
                <a:latin typeface="Georgia"/>
                <a:cs typeface="Georgia"/>
              </a:rPr>
              <a:t>tarafların </a:t>
            </a:r>
            <a:r>
              <a:rPr sz="1400" spc="-5" dirty="0">
                <a:latin typeface="Georgia"/>
                <a:cs typeface="Georgia"/>
              </a:rPr>
              <a:t>fikirlerini dengeli olarak </a:t>
            </a:r>
            <a:r>
              <a:rPr sz="1400" dirty="0">
                <a:latin typeface="Georgia"/>
                <a:cs typeface="Georgia"/>
              </a:rPr>
              <a:t>değerlendirmektir. </a:t>
            </a:r>
            <a:r>
              <a:rPr sz="1400" spc="-5" dirty="0">
                <a:latin typeface="Georgia"/>
                <a:cs typeface="Georgia"/>
              </a:rPr>
              <a:t>Bu </a:t>
            </a:r>
            <a:r>
              <a:rPr sz="1400" dirty="0">
                <a:latin typeface="Georgia"/>
                <a:cs typeface="Georgia"/>
              </a:rPr>
              <a:t>ilke, şirket  </a:t>
            </a:r>
            <a:r>
              <a:rPr sz="1400" spc="-5" dirty="0">
                <a:latin typeface="Georgia"/>
                <a:cs typeface="Georgia"/>
              </a:rPr>
              <a:t>yönetiminin aldığı </a:t>
            </a:r>
            <a:r>
              <a:rPr sz="1400" dirty="0">
                <a:latin typeface="Georgia"/>
                <a:cs typeface="Georgia"/>
              </a:rPr>
              <a:t>kararlarda </a:t>
            </a:r>
            <a:r>
              <a:rPr sz="1400" spc="-5" dirty="0">
                <a:latin typeface="Georgia"/>
                <a:cs typeface="Georgia"/>
              </a:rPr>
              <a:t>yalnızca </a:t>
            </a:r>
            <a:r>
              <a:rPr sz="1400" dirty="0">
                <a:latin typeface="Georgia"/>
                <a:cs typeface="Georgia"/>
              </a:rPr>
              <a:t>mülkiyet hakkı </a:t>
            </a:r>
            <a:r>
              <a:rPr sz="1400" spc="-5" dirty="0">
                <a:latin typeface="Georgia"/>
                <a:cs typeface="Georgia"/>
              </a:rPr>
              <a:t>bulunan hissedarları değil, </a:t>
            </a:r>
            <a:r>
              <a:rPr sz="1400" dirty="0">
                <a:latin typeface="Georgia"/>
                <a:cs typeface="Georgia"/>
              </a:rPr>
              <a:t>aynı zamanda şirketin </a:t>
            </a:r>
            <a:r>
              <a:rPr sz="1400" spc="-5" dirty="0">
                <a:latin typeface="Georgia"/>
                <a:cs typeface="Georgia"/>
              </a:rPr>
              <a:t>uzun  </a:t>
            </a:r>
            <a:r>
              <a:rPr sz="1400" dirty="0">
                <a:latin typeface="Georgia"/>
                <a:cs typeface="Georgia"/>
              </a:rPr>
              <a:t>dönemde karlılığını </a:t>
            </a:r>
            <a:r>
              <a:rPr sz="1400" spc="-5" dirty="0">
                <a:latin typeface="Georgia"/>
                <a:cs typeface="Georgia"/>
              </a:rPr>
              <a:t>ve </a:t>
            </a:r>
            <a:r>
              <a:rPr sz="1400" dirty="0">
                <a:latin typeface="Georgia"/>
                <a:cs typeface="Georgia"/>
              </a:rPr>
              <a:t>varlığını </a:t>
            </a:r>
            <a:r>
              <a:rPr sz="1400" spc="-5" dirty="0">
                <a:latin typeface="Georgia"/>
                <a:cs typeface="Georgia"/>
              </a:rPr>
              <a:t>sürdürmesine </a:t>
            </a:r>
            <a:r>
              <a:rPr sz="1400" dirty="0">
                <a:latin typeface="Georgia"/>
                <a:cs typeface="Georgia"/>
              </a:rPr>
              <a:t>yardımcı </a:t>
            </a:r>
            <a:r>
              <a:rPr sz="1400" spc="-5" dirty="0">
                <a:latin typeface="Georgia"/>
                <a:cs typeface="Georgia"/>
              </a:rPr>
              <a:t>olacak tüm </a:t>
            </a:r>
            <a:r>
              <a:rPr sz="1400" dirty="0">
                <a:latin typeface="Georgia"/>
                <a:cs typeface="Georgia"/>
              </a:rPr>
              <a:t>tarafları dikkate alması anlamına  gelmektedir. </a:t>
            </a:r>
            <a:r>
              <a:rPr sz="1400" spc="-5" dirty="0">
                <a:latin typeface="Georgia"/>
                <a:cs typeface="Georgia"/>
              </a:rPr>
              <a:t>Bu ilke ile </a:t>
            </a:r>
            <a:r>
              <a:rPr sz="1400" dirty="0">
                <a:latin typeface="Georgia"/>
                <a:cs typeface="Georgia"/>
              </a:rPr>
              <a:t>“azınlık </a:t>
            </a:r>
            <a:r>
              <a:rPr sz="1400" spc="-5" dirty="0">
                <a:latin typeface="Georgia"/>
                <a:cs typeface="Georgia"/>
              </a:rPr>
              <a:t>pay </a:t>
            </a:r>
            <a:r>
              <a:rPr sz="1400" dirty="0">
                <a:latin typeface="Georgia"/>
                <a:cs typeface="Georgia"/>
              </a:rPr>
              <a:t>sahipleri </a:t>
            </a:r>
            <a:r>
              <a:rPr sz="1400" spc="-5" dirty="0">
                <a:latin typeface="Georgia"/>
                <a:cs typeface="Georgia"/>
              </a:rPr>
              <a:t>ve </a:t>
            </a:r>
            <a:r>
              <a:rPr sz="1400" dirty="0">
                <a:latin typeface="Georgia"/>
                <a:cs typeface="Georgia"/>
              </a:rPr>
              <a:t>yabancı </a:t>
            </a:r>
            <a:r>
              <a:rPr sz="1400" spc="-5" dirty="0">
                <a:latin typeface="Georgia"/>
                <a:cs typeface="Georgia"/>
              </a:rPr>
              <a:t>ortaklar </a:t>
            </a:r>
            <a:r>
              <a:rPr sz="1400" dirty="0">
                <a:latin typeface="Georgia"/>
                <a:cs typeface="Georgia"/>
              </a:rPr>
              <a:t>“da </a:t>
            </a:r>
            <a:r>
              <a:rPr sz="1400" spc="-5" dirty="0">
                <a:latin typeface="Georgia"/>
                <a:cs typeface="Georgia"/>
              </a:rPr>
              <a:t>dahil olmak üzere tüm pay </a:t>
            </a:r>
            <a:r>
              <a:rPr sz="1400" dirty="0">
                <a:latin typeface="Georgia"/>
                <a:cs typeface="Georgia"/>
              </a:rPr>
              <a:t>sahibi  </a:t>
            </a:r>
            <a:r>
              <a:rPr sz="1400" spc="-5" dirty="0">
                <a:latin typeface="Georgia"/>
                <a:cs typeface="Georgia"/>
              </a:rPr>
              <a:t>haklarının </a:t>
            </a:r>
            <a:r>
              <a:rPr sz="1400" dirty="0">
                <a:latin typeface="Georgia"/>
                <a:cs typeface="Georgia"/>
              </a:rPr>
              <a:t>korunması </a:t>
            </a:r>
            <a:r>
              <a:rPr sz="1400" spc="-5" dirty="0">
                <a:latin typeface="Georgia"/>
                <a:cs typeface="Georgia"/>
              </a:rPr>
              <a:t>ve pay </a:t>
            </a:r>
            <a:r>
              <a:rPr sz="1400" dirty="0">
                <a:latin typeface="Georgia"/>
                <a:cs typeface="Georgia"/>
              </a:rPr>
              <a:t>sahipliği </a:t>
            </a:r>
            <a:r>
              <a:rPr sz="1400" spc="-5" dirty="0">
                <a:latin typeface="Georgia"/>
                <a:cs typeface="Georgia"/>
              </a:rPr>
              <a:t>ile ilgili olarak </a:t>
            </a:r>
            <a:r>
              <a:rPr sz="1400" dirty="0">
                <a:latin typeface="Georgia"/>
                <a:cs typeface="Georgia"/>
              </a:rPr>
              <a:t>yapılan </a:t>
            </a:r>
            <a:r>
              <a:rPr sz="1400" spc="-5" dirty="0">
                <a:latin typeface="Georgia"/>
                <a:cs typeface="Georgia"/>
              </a:rPr>
              <a:t>tüm sözleşmelere uyulması</a:t>
            </a:r>
            <a:r>
              <a:rPr sz="1400" spc="-70" dirty="0">
                <a:latin typeface="Georgia"/>
                <a:cs typeface="Georgia"/>
              </a:rPr>
              <a:t> </a:t>
            </a:r>
            <a:r>
              <a:rPr sz="1400" dirty="0">
                <a:latin typeface="Georgia"/>
                <a:cs typeface="Georgia"/>
              </a:rPr>
              <a:t>amaçlanmaktadır.</a:t>
            </a:r>
          </a:p>
        </p:txBody>
      </p:sp>
    </p:spTree>
    <p:extLst>
      <p:ext uri="{BB962C8B-B14F-4D97-AF65-F5344CB8AC3E}">
        <p14:creationId xmlns:p14="http://schemas.microsoft.com/office/powerpoint/2010/main" val="20915256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Kurumsallaşma Düzeyleri Yüksek Aile Şirketleri Ve Planlama Fonksiyonu </a:t>
            </a:r>
            <a:endParaRPr lang="tr-TR" dirty="0"/>
          </a:p>
        </p:txBody>
      </p:sp>
      <p:graphicFrame>
        <p:nvGraphicFramePr>
          <p:cNvPr id="5" name="4 İçerik Yer Tutucusu"/>
          <p:cNvGraphicFramePr>
            <a:graphicFrameLocks noGrp="1"/>
          </p:cNvGraphicFramePr>
          <p:nvPr>
            <p:ph idx="1"/>
            <p:extLst>
              <p:ext uri="{D42A27DB-BD31-4B8C-83A1-F6EECF244321}">
                <p14:modId xmlns:p14="http://schemas.microsoft.com/office/powerpoint/2010/main" val="4048091922"/>
              </p:ext>
            </p:extLst>
          </p:nvPr>
        </p:nvGraphicFramePr>
        <p:xfrm>
          <a:off x="785786" y="1600200"/>
          <a:ext cx="7858180" cy="3757625"/>
        </p:xfrm>
        <a:graphic>
          <a:graphicData uri="http://schemas.openxmlformats.org/drawingml/2006/table">
            <a:tbl>
              <a:tblPr firstRow="1" bandRow="1">
                <a:tableStyleId>{5C22544A-7EE6-4342-B048-85BDC9FD1C3A}</a:tableStyleId>
              </a:tblPr>
              <a:tblGrid>
                <a:gridCol w="7858180"/>
              </a:tblGrid>
              <a:tr h="751525">
                <a:tc>
                  <a:txBody>
                    <a:bodyPr/>
                    <a:lstStyle/>
                    <a:p>
                      <a:r>
                        <a:rPr lang="tr-TR" dirty="0" smtClean="0">
                          <a:solidFill>
                            <a:schemeClr val="tx1"/>
                          </a:solidFill>
                        </a:rPr>
                        <a:t>Aile planı</a:t>
                      </a:r>
                      <a:endParaRPr lang="tr-TR" dirty="0">
                        <a:solidFill>
                          <a:schemeClr val="tx1"/>
                        </a:solidFill>
                      </a:endParaRPr>
                    </a:p>
                  </a:txBody>
                  <a:tcPr/>
                </a:tc>
              </a:tr>
              <a:tr h="751525">
                <a:tc>
                  <a:txBody>
                    <a:bodyPr/>
                    <a:lstStyle/>
                    <a:p>
                      <a:r>
                        <a:rPr lang="tr-TR" dirty="0" smtClean="0"/>
                        <a:t>Varis</a:t>
                      </a:r>
                      <a:r>
                        <a:rPr lang="tr-TR" baseline="0" dirty="0" smtClean="0"/>
                        <a:t> planı</a:t>
                      </a:r>
                      <a:endParaRPr lang="tr-TR" dirty="0"/>
                    </a:p>
                  </a:txBody>
                  <a:tcPr/>
                </a:tc>
              </a:tr>
              <a:tr h="751525">
                <a:tc>
                  <a:txBody>
                    <a:bodyPr/>
                    <a:lstStyle/>
                    <a:p>
                      <a:r>
                        <a:rPr lang="tr-TR" dirty="0" smtClean="0"/>
                        <a:t>Miras</a:t>
                      </a:r>
                      <a:r>
                        <a:rPr lang="tr-TR" baseline="0" dirty="0" smtClean="0"/>
                        <a:t> planı</a:t>
                      </a:r>
                      <a:endParaRPr lang="tr-TR" dirty="0"/>
                    </a:p>
                  </a:txBody>
                  <a:tcPr/>
                </a:tc>
              </a:tr>
              <a:tr h="751525">
                <a:tc>
                  <a:txBody>
                    <a:bodyPr/>
                    <a:lstStyle/>
                    <a:p>
                      <a:r>
                        <a:rPr lang="tr-TR" dirty="0" smtClean="0"/>
                        <a:t>Stratejik</a:t>
                      </a:r>
                      <a:r>
                        <a:rPr lang="tr-TR" baseline="0" dirty="0" smtClean="0"/>
                        <a:t> yönetim planı</a:t>
                      </a:r>
                      <a:endParaRPr lang="tr-TR" dirty="0"/>
                    </a:p>
                  </a:txBody>
                  <a:tcPr/>
                </a:tc>
              </a:tr>
              <a:tr h="751525">
                <a:tc>
                  <a:txBody>
                    <a:bodyPr/>
                    <a:lstStyle/>
                    <a:p>
                      <a:r>
                        <a:rPr lang="tr-TR" dirty="0" smtClean="0"/>
                        <a:t>Stratejik </a:t>
                      </a:r>
                      <a:r>
                        <a:rPr lang="tr-TR" dirty="0" err="1" smtClean="0"/>
                        <a:t>Durumsallık</a:t>
                      </a:r>
                      <a:r>
                        <a:rPr lang="tr-TR" dirty="0" smtClean="0"/>
                        <a:t> Planı</a:t>
                      </a:r>
                      <a:endParaRPr lang="tr-TR" dirty="0"/>
                    </a:p>
                  </a:txBody>
                  <a:tcPr/>
                </a:tc>
              </a:tr>
            </a:tbl>
          </a:graphicData>
        </a:graphic>
      </p:graphicFrame>
    </p:spTree>
    <p:extLst>
      <p:ext uri="{BB962C8B-B14F-4D97-AF65-F5344CB8AC3E}">
        <p14:creationId xmlns:p14="http://schemas.microsoft.com/office/powerpoint/2010/main" val="2339382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PLANLAMA VE AİLE ŞİRKETLERİ</a:t>
            </a:r>
            <a:endParaRPr lang="tr-TR" dirty="0"/>
          </a:p>
        </p:txBody>
      </p:sp>
      <p:graphicFrame>
        <p:nvGraphicFramePr>
          <p:cNvPr id="4" name="3 İçerik Yer Tutucusu"/>
          <p:cNvGraphicFramePr>
            <a:graphicFrameLocks noGrp="1"/>
          </p:cNvGraphicFramePr>
          <p:nvPr>
            <p:ph idx="1"/>
          </p:nvPr>
        </p:nvGraphicFramePr>
        <p:xfrm>
          <a:off x="457200" y="1600200"/>
          <a:ext cx="8229600" cy="4028440"/>
        </p:xfrm>
        <a:graphic>
          <a:graphicData uri="http://schemas.openxmlformats.org/drawingml/2006/table">
            <a:tbl>
              <a:tblPr firstRow="1" bandRow="1">
                <a:tableStyleId>{5C22544A-7EE6-4342-B048-85BDC9FD1C3A}</a:tableStyleId>
              </a:tblPr>
              <a:tblGrid>
                <a:gridCol w="2114536"/>
                <a:gridCol w="3371864"/>
                <a:gridCol w="2743200"/>
              </a:tblGrid>
              <a:tr h="370840">
                <a:tc>
                  <a:txBody>
                    <a:bodyPr/>
                    <a:lstStyle/>
                    <a:p>
                      <a:endParaRPr lang="tr-TR" dirty="0"/>
                    </a:p>
                  </a:txBody>
                  <a:tcPr/>
                </a:tc>
                <a:tc>
                  <a:txBody>
                    <a:bodyPr/>
                    <a:lstStyle/>
                    <a:p>
                      <a:r>
                        <a:rPr lang="tr-TR" dirty="0" smtClean="0"/>
                        <a:t>KURUMSALLAŞMA DÜZEYİ YÜKSEK AİLE ŞİRKETLERİ</a:t>
                      </a:r>
                      <a:endParaRPr lang="tr-TR" dirty="0"/>
                    </a:p>
                  </a:txBody>
                  <a:tcPr/>
                </a:tc>
                <a:tc>
                  <a:txBody>
                    <a:bodyPr/>
                    <a:lstStyle/>
                    <a:p>
                      <a:r>
                        <a:rPr lang="tr-TR" dirty="0" smtClean="0"/>
                        <a:t>KURUMSALLAŞMA</a:t>
                      </a:r>
                      <a:r>
                        <a:rPr lang="tr-TR" baseline="0" dirty="0" smtClean="0"/>
                        <a:t> DÜZEYİ DÜŞÜK AİLE ŞİRKETLERİ</a:t>
                      </a:r>
                      <a:endParaRPr lang="tr-TR" dirty="0"/>
                    </a:p>
                  </a:txBody>
                  <a:tcPr/>
                </a:tc>
              </a:tr>
              <a:tr h="370840">
                <a:tc>
                  <a:txBody>
                    <a:bodyPr/>
                    <a:lstStyle/>
                    <a:p>
                      <a:r>
                        <a:rPr lang="tr-TR" dirty="0" smtClean="0"/>
                        <a:t>PLANIN TEMEL</a:t>
                      </a:r>
                      <a:r>
                        <a:rPr lang="tr-TR" baseline="0" dirty="0" smtClean="0"/>
                        <a:t> UNSURLARI</a:t>
                      </a:r>
                      <a:endParaRPr lang="tr-TR" dirty="0"/>
                    </a:p>
                  </a:txBody>
                  <a:tcPr/>
                </a:tc>
                <a:tc>
                  <a:txBody>
                    <a:bodyPr/>
                    <a:lstStyle/>
                    <a:p>
                      <a:r>
                        <a:rPr lang="tr-TR" dirty="0" smtClean="0"/>
                        <a:t>MİSYON VİZYON, AMAÇ, HEDEFLER</a:t>
                      </a:r>
                      <a:endParaRPr lang="tr-TR" dirty="0"/>
                    </a:p>
                  </a:txBody>
                  <a:tcPr/>
                </a:tc>
                <a:tc>
                  <a:txBody>
                    <a:bodyPr/>
                    <a:lstStyle/>
                    <a:p>
                      <a:r>
                        <a:rPr lang="tr-TR" dirty="0" smtClean="0"/>
                        <a:t>HEDEFLER</a:t>
                      </a:r>
                      <a:endParaRPr lang="tr-TR" dirty="0"/>
                    </a:p>
                  </a:txBody>
                  <a:tcPr/>
                </a:tc>
              </a:tr>
              <a:tr h="370840">
                <a:tc>
                  <a:txBody>
                    <a:bodyPr/>
                    <a:lstStyle/>
                    <a:p>
                      <a:r>
                        <a:rPr lang="tr-TR" dirty="0" smtClean="0"/>
                        <a:t>PLAN TÜRLERİ</a:t>
                      </a:r>
                      <a:endParaRPr lang="tr-TR" dirty="0"/>
                    </a:p>
                  </a:txBody>
                  <a:tcPr/>
                </a:tc>
                <a:tc>
                  <a:txBody>
                    <a:bodyPr/>
                    <a:lstStyle/>
                    <a:p>
                      <a:r>
                        <a:rPr lang="tr-TR" dirty="0" smtClean="0"/>
                        <a:t>AİLE,</a:t>
                      </a:r>
                      <a:r>
                        <a:rPr lang="tr-TR" baseline="0" dirty="0" smtClean="0"/>
                        <a:t> MİRAS, VARİS, STRATEJİK PLAN, STRATEJİK DURUMSALLIK PLANI, EMEKLİLİK PLANI</a:t>
                      </a:r>
                      <a:endParaRPr lang="tr-TR" dirty="0"/>
                    </a:p>
                  </a:txBody>
                  <a:tcPr/>
                </a:tc>
                <a:tc>
                  <a:txBody>
                    <a:bodyPr/>
                    <a:lstStyle/>
                    <a:p>
                      <a:r>
                        <a:rPr lang="tr-TR" dirty="0" smtClean="0"/>
                        <a:t>EYLEMSEL, YÖNETSEL PLANLAR</a:t>
                      </a:r>
                      <a:endParaRPr lang="tr-TR" dirty="0"/>
                    </a:p>
                  </a:txBody>
                  <a:tcPr/>
                </a:tc>
              </a:tr>
              <a:tr h="370840">
                <a:tc>
                  <a:txBody>
                    <a:bodyPr/>
                    <a:lstStyle/>
                    <a:p>
                      <a:r>
                        <a:rPr lang="tr-TR" dirty="0" smtClean="0"/>
                        <a:t>PLAN SÜRESİ</a:t>
                      </a:r>
                      <a:endParaRPr lang="tr-TR" dirty="0"/>
                    </a:p>
                  </a:txBody>
                  <a:tcPr/>
                </a:tc>
                <a:tc>
                  <a:txBody>
                    <a:bodyPr/>
                    <a:lstStyle/>
                    <a:p>
                      <a:r>
                        <a:rPr lang="tr-TR" dirty="0" smtClean="0"/>
                        <a:t>UZUN,</a:t>
                      </a:r>
                      <a:r>
                        <a:rPr lang="tr-TR" baseline="0" dirty="0" smtClean="0"/>
                        <a:t> ORTA, KISA</a:t>
                      </a:r>
                      <a:endParaRPr lang="tr-TR" dirty="0"/>
                    </a:p>
                  </a:txBody>
                  <a:tcPr/>
                </a:tc>
                <a:tc>
                  <a:txBody>
                    <a:bodyPr/>
                    <a:lstStyle/>
                    <a:p>
                      <a:r>
                        <a:rPr lang="tr-TR" dirty="0" smtClean="0"/>
                        <a:t>ORTA,</a:t>
                      </a:r>
                      <a:r>
                        <a:rPr lang="tr-TR" baseline="0" dirty="0" smtClean="0"/>
                        <a:t> KISA</a:t>
                      </a:r>
                      <a:endParaRPr lang="tr-TR" dirty="0"/>
                    </a:p>
                  </a:txBody>
                  <a:tcPr/>
                </a:tc>
              </a:tr>
              <a:tr h="370840">
                <a:tc>
                  <a:txBody>
                    <a:bodyPr/>
                    <a:lstStyle/>
                    <a:p>
                      <a:r>
                        <a:rPr lang="tr-TR" dirty="0" smtClean="0"/>
                        <a:t>PLANLAMADA DİKKATE ALINAN UNSURLAR</a:t>
                      </a:r>
                      <a:endParaRPr lang="tr-TR" dirty="0"/>
                    </a:p>
                  </a:txBody>
                  <a:tcPr/>
                </a:tc>
                <a:tc>
                  <a:txBody>
                    <a:bodyPr/>
                    <a:lstStyle/>
                    <a:p>
                      <a:r>
                        <a:rPr lang="tr-TR" dirty="0" smtClean="0"/>
                        <a:t>AİLE VE İŞLETME DEĞER VE İNANÇLARININ BÜTÜNLEŞTİRİLMESİ İLE AİLE VE İŞLETME AMAÇLARININ UYUMSUZLAŞTIRILMASI</a:t>
                      </a:r>
                      <a:endParaRPr lang="tr-TR" dirty="0"/>
                    </a:p>
                  </a:txBody>
                  <a:tcPr/>
                </a:tc>
                <a:tc>
                  <a:txBody>
                    <a:bodyPr/>
                    <a:lstStyle/>
                    <a:p>
                      <a:r>
                        <a:rPr lang="tr-TR" dirty="0" smtClean="0"/>
                        <a:t>AİLE İNANÇ VE</a:t>
                      </a:r>
                      <a:r>
                        <a:rPr lang="tr-TR" baseline="0" dirty="0" smtClean="0"/>
                        <a:t> DEĞERLERİ İLE AİLE VE İŞLETME AMAÇLARININ SAPTANMASI</a:t>
                      </a:r>
                      <a:endParaRPr lang="tr-TR" dirty="0"/>
                    </a:p>
                  </a:txBody>
                  <a:tcPr/>
                </a:tc>
              </a:tr>
            </a:tbl>
          </a:graphicData>
        </a:graphic>
      </p:graphicFrame>
    </p:spTree>
    <p:extLst>
      <p:ext uri="{BB962C8B-B14F-4D97-AF65-F5344CB8AC3E}">
        <p14:creationId xmlns:p14="http://schemas.microsoft.com/office/powerpoint/2010/main" val="35278400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357190"/>
          </a:xfrm>
        </p:spPr>
        <p:txBody>
          <a:bodyPr>
            <a:normAutofit fontScale="90000"/>
          </a:bodyPr>
          <a:lstStyle/>
          <a:p>
            <a:r>
              <a:rPr lang="tr-TR" sz="2800" dirty="0" smtClean="0"/>
              <a:t>ÖRGÜTLENME VE AİLE ŞİRKETLERİ</a:t>
            </a:r>
            <a:endParaRPr lang="tr-TR" sz="2800" dirty="0"/>
          </a:p>
        </p:txBody>
      </p:sp>
      <p:graphicFrame>
        <p:nvGraphicFramePr>
          <p:cNvPr id="4" name="3 İçerik Yer Tutucusu"/>
          <p:cNvGraphicFramePr>
            <a:graphicFrameLocks noGrp="1"/>
          </p:cNvGraphicFramePr>
          <p:nvPr>
            <p:ph idx="1"/>
          </p:nvPr>
        </p:nvGraphicFramePr>
        <p:xfrm>
          <a:off x="142844" y="714356"/>
          <a:ext cx="8858312" cy="5760720"/>
        </p:xfrm>
        <a:graphic>
          <a:graphicData uri="http://schemas.openxmlformats.org/drawingml/2006/table">
            <a:tbl>
              <a:tblPr firstRow="1" bandRow="1">
                <a:tableStyleId>{5C22544A-7EE6-4342-B048-85BDC9FD1C3A}</a:tableStyleId>
              </a:tblPr>
              <a:tblGrid>
                <a:gridCol w="1857388"/>
                <a:gridCol w="3000396"/>
                <a:gridCol w="4000528"/>
              </a:tblGrid>
              <a:tr h="370840">
                <a:tc>
                  <a:txBody>
                    <a:bodyPr/>
                    <a:lstStyle/>
                    <a:p>
                      <a:endParaRPr lang="tr-TR" dirty="0"/>
                    </a:p>
                  </a:txBody>
                  <a:tcPr/>
                </a:tc>
                <a:tc>
                  <a:txBody>
                    <a:bodyPr/>
                    <a:lstStyle/>
                    <a:p>
                      <a:r>
                        <a:rPr lang="tr-TR" dirty="0" smtClean="0"/>
                        <a:t>KURUMSALLAŞMA DÜZEYİ YÜKSEK AİLE ŞİRKETLERİ</a:t>
                      </a:r>
                      <a:endParaRPr lang="tr-TR" dirty="0"/>
                    </a:p>
                  </a:txBody>
                  <a:tcPr/>
                </a:tc>
                <a:tc>
                  <a:txBody>
                    <a:bodyPr/>
                    <a:lstStyle/>
                    <a:p>
                      <a:r>
                        <a:rPr lang="tr-TR" dirty="0" smtClean="0"/>
                        <a:t>KURUMSALLAŞMA</a:t>
                      </a:r>
                      <a:r>
                        <a:rPr lang="tr-TR" baseline="0" dirty="0" smtClean="0"/>
                        <a:t> DÜZEYİ DÜŞÜK AİLE ŞİRKETLERİ</a:t>
                      </a:r>
                      <a:endParaRPr lang="tr-TR" dirty="0"/>
                    </a:p>
                  </a:txBody>
                  <a:tcPr/>
                </a:tc>
              </a:tr>
              <a:tr h="370840">
                <a:tc>
                  <a:txBody>
                    <a:bodyPr/>
                    <a:lstStyle/>
                    <a:p>
                      <a:r>
                        <a:rPr lang="tr-TR" dirty="0" smtClean="0"/>
                        <a:t>KUMANDA BİRLİĞİ</a:t>
                      </a:r>
                      <a:endParaRPr lang="tr-TR" dirty="0"/>
                    </a:p>
                  </a:txBody>
                  <a:tcPr/>
                </a:tc>
                <a:tc>
                  <a:txBody>
                    <a:bodyPr/>
                    <a:lstStyle/>
                    <a:p>
                      <a:r>
                        <a:rPr lang="tr-TR" dirty="0" smtClean="0"/>
                        <a:t>HER ASTIN BİR AMİRİ VARDIR</a:t>
                      </a:r>
                      <a:endParaRPr lang="tr-TR" dirty="0"/>
                    </a:p>
                  </a:txBody>
                  <a:tcPr/>
                </a:tc>
                <a:tc>
                  <a:txBody>
                    <a:bodyPr/>
                    <a:lstStyle/>
                    <a:p>
                      <a:r>
                        <a:rPr lang="tr-TR" dirty="0" smtClean="0"/>
                        <a:t>HER ASTIN BİR AMİRİ VAR GİBİ GÖRÜNSE</a:t>
                      </a:r>
                      <a:r>
                        <a:rPr lang="tr-TR" baseline="0" dirty="0" smtClean="0"/>
                        <a:t> DE KURUCU ORTAK ÇALIŞANLARLA BİREBİR İLİŞKİ KURMAYI TERCİH EDER</a:t>
                      </a:r>
                      <a:endParaRPr lang="tr-TR" dirty="0"/>
                    </a:p>
                  </a:txBody>
                  <a:tcPr/>
                </a:tc>
              </a:tr>
              <a:tr h="370840">
                <a:tc>
                  <a:txBody>
                    <a:bodyPr/>
                    <a:lstStyle/>
                    <a:p>
                      <a:r>
                        <a:rPr lang="tr-TR" dirty="0" smtClean="0"/>
                        <a:t>DENETİM ALANI</a:t>
                      </a:r>
                      <a:endParaRPr lang="tr-TR" dirty="0"/>
                    </a:p>
                  </a:txBody>
                  <a:tcPr/>
                </a:tc>
                <a:tc>
                  <a:txBody>
                    <a:bodyPr/>
                    <a:lstStyle/>
                    <a:p>
                      <a:r>
                        <a:rPr lang="tr-TR" dirty="0" smtClean="0"/>
                        <a:t>İŞE, ASTLARA</a:t>
                      </a:r>
                      <a:r>
                        <a:rPr lang="tr-TR" baseline="0" dirty="0" smtClean="0"/>
                        <a:t> VE DÜZEYE GÖRE BELİRLENİR</a:t>
                      </a:r>
                      <a:endParaRPr lang="tr-TR" dirty="0"/>
                    </a:p>
                  </a:txBody>
                  <a:tcPr/>
                </a:tc>
                <a:tc>
                  <a:txBody>
                    <a:bodyPr/>
                    <a:lstStyle/>
                    <a:p>
                      <a:r>
                        <a:rPr lang="tr-TR" dirty="0" smtClean="0"/>
                        <a:t>KURUCU ORTAĞIN VE AİLE ÜYELERİNİN</a:t>
                      </a:r>
                      <a:r>
                        <a:rPr lang="tr-TR" baseline="0" dirty="0" smtClean="0"/>
                        <a:t> DENETİM ALANLARI GENİŞTİR</a:t>
                      </a:r>
                      <a:endParaRPr lang="tr-TR" dirty="0"/>
                    </a:p>
                  </a:txBody>
                  <a:tcPr/>
                </a:tc>
              </a:tr>
              <a:tr h="370840">
                <a:tc>
                  <a:txBody>
                    <a:bodyPr/>
                    <a:lstStyle/>
                    <a:p>
                      <a:r>
                        <a:rPr lang="tr-TR" dirty="0" smtClean="0"/>
                        <a:t>AMAÇ BİRLİĞİ</a:t>
                      </a:r>
                      <a:endParaRPr lang="tr-TR" dirty="0"/>
                    </a:p>
                  </a:txBody>
                  <a:tcPr/>
                </a:tc>
                <a:tc>
                  <a:txBody>
                    <a:bodyPr/>
                    <a:lstStyle/>
                    <a:p>
                      <a:r>
                        <a:rPr lang="tr-TR" dirty="0" smtClean="0"/>
                        <a:t>KİŞİ-İŞLETME AMAÇ UYUMU SAĞLANIR</a:t>
                      </a:r>
                      <a:endParaRPr lang="tr-TR" dirty="0"/>
                    </a:p>
                  </a:txBody>
                  <a:tcPr/>
                </a:tc>
                <a:tc>
                  <a:txBody>
                    <a:bodyPr/>
                    <a:lstStyle/>
                    <a:p>
                      <a:r>
                        <a:rPr lang="tr-TR" dirty="0" smtClean="0"/>
                        <a:t>KURUCU ORTAĞIN AMACI, ÇALIŞANLARCA BİLİNİR VE PAYLAŞILIR</a:t>
                      </a:r>
                      <a:endParaRPr lang="tr-TR" dirty="0"/>
                    </a:p>
                  </a:txBody>
                  <a:tcPr/>
                </a:tc>
              </a:tr>
              <a:tr h="370840">
                <a:tc>
                  <a:txBody>
                    <a:bodyPr/>
                    <a:lstStyle/>
                    <a:p>
                      <a:r>
                        <a:rPr lang="tr-TR" dirty="0" smtClean="0"/>
                        <a:t>İŞ BÖLÜMÜ VE UZMANLAŞMA</a:t>
                      </a:r>
                      <a:endParaRPr lang="tr-TR" dirty="0"/>
                    </a:p>
                  </a:txBody>
                  <a:tcPr/>
                </a:tc>
                <a:tc>
                  <a:txBody>
                    <a:bodyPr/>
                    <a:lstStyle/>
                    <a:p>
                      <a:r>
                        <a:rPr lang="tr-TR" dirty="0" smtClean="0"/>
                        <a:t>İŞ BÖLÜMÜ VE UZMANLAŞMADA GENÇ NESLİN VE PROFESYONELLERİN UZMANLIKLARINDAN</a:t>
                      </a:r>
                      <a:r>
                        <a:rPr lang="tr-TR" baseline="0" dirty="0" smtClean="0"/>
                        <a:t> HAREKET EDİLİR</a:t>
                      </a:r>
                      <a:endParaRPr lang="tr-TR" dirty="0"/>
                    </a:p>
                  </a:txBody>
                  <a:tcPr/>
                </a:tc>
                <a:tc>
                  <a:txBody>
                    <a:bodyPr/>
                    <a:lstStyle/>
                    <a:p>
                      <a:r>
                        <a:rPr lang="tr-TR" dirty="0" smtClean="0"/>
                        <a:t>İŞ BÖLÜMÜ VE UZMANLAŞMADA ORTAKLARIN İLGİ ALANLARI ETKİLİ OLMAKLA BERABER, KURUCU ORTAK GENELLEMECİ BİR TUTUM İZLER</a:t>
                      </a:r>
                      <a:endParaRPr lang="tr-TR" dirty="0"/>
                    </a:p>
                  </a:txBody>
                  <a:tcPr/>
                </a:tc>
              </a:tr>
              <a:tr h="370840">
                <a:tc>
                  <a:txBody>
                    <a:bodyPr/>
                    <a:lstStyle/>
                    <a:p>
                      <a:r>
                        <a:rPr lang="tr-TR" dirty="0" smtClean="0"/>
                        <a:t>YETKİ VE SORUMLULUKLAR</a:t>
                      </a:r>
                      <a:endParaRPr lang="tr-TR" dirty="0"/>
                    </a:p>
                  </a:txBody>
                  <a:tcPr/>
                </a:tc>
                <a:tc>
                  <a:txBody>
                    <a:bodyPr/>
                    <a:lstStyle/>
                    <a:p>
                      <a:r>
                        <a:rPr lang="tr-TR" dirty="0" smtClean="0"/>
                        <a:t>YETKİ VE SORUMLULUKLAR YAPILAN İŞİN GEREKTİRDİĞİ ŞEKİLDE VE EŞİT BİÇİMDE DAĞITILIR</a:t>
                      </a:r>
                      <a:endParaRPr lang="tr-TR" dirty="0"/>
                    </a:p>
                  </a:txBody>
                  <a:tcPr/>
                </a:tc>
                <a:tc>
                  <a:txBody>
                    <a:bodyPr/>
                    <a:lstStyle/>
                    <a:p>
                      <a:r>
                        <a:rPr lang="tr-TR" dirty="0" smtClean="0"/>
                        <a:t>YETKİ KURUCU ORTAKTA TOPLANMAKLA BERABER GENELLİKLE SORUMLULUKLARIN DAĞILDIĞI GÖRÜLÜR</a:t>
                      </a:r>
                      <a:endParaRPr lang="tr-TR" dirty="0"/>
                    </a:p>
                  </a:txBody>
                  <a:tcPr/>
                </a:tc>
              </a:tr>
            </a:tbl>
          </a:graphicData>
        </a:graphic>
      </p:graphicFrame>
    </p:spTree>
    <p:extLst>
      <p:ext uri="{BB962C8B-B14F-4D97-AF65-F5344CB8AC3E}">
        <p14:creationId xmlns:p14="http://schemas.microsoft.com/office/powerpoint/2010/main" val="38163758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42852"/>
            <a:ext cx="8229600" cy="285752"/>
          </a:xfrm>
        </p:spPr>
        <p:txBody>
          <a:bodyPr>
            <a:noAutofit/>
          </a:bodyPr>
          <a:lstStyle/>
          <a:p>
            <a:r>
              <a:rPr lang="tr-TR" sz="2400" dirty="0" smtClean="0"/>
              <a:t>YÜRÜTME KORDİNASYON VE AİLE ŞİRKETLERİ</a:t>
            </a:r>
            <a:endParaRPr lang="tr-TR" sz="2400" dirty="0"/>
          </a:p>
        </p:txBody>
      </p:sp>
      <p:graphicFrame>
        <p:nvGraphicFramePr>
          <p:cNvPr id="4" name="3 İçerik Yer Tutucusu"/>
          <p:cNvGraphicFramePr>
            <a:graphicFrameLocks noGrp="1"/>
          </p:cNvGraphicFramePr>
          <p:nvPr>
            <p:ph idx="1"/>
          </p:nvPr>
        </p:nvGraphicFramePr>
        <p:xfrm>
          <a:off x="142844" y="571480"/>
          <a:ext cx="8715466" cy="6131560"/>
        </p:xfrm>
        <a:graphic>
          <a:graphicData uri="http://schemas.openxmlformats.org/drawingml/2006/table">
            <a:tbl>
              <a:tblPr firstRow="1" bandRow="1">
                <a:tableStyleId>{5C22544A-7EE6-4342-B048-85BDC9FD1C3A}</a:tableStyleId>
              </a:tblPr>
              <a:tblGrid>
                <a:gridCol w="2460010"/>
                <a:gridCol w="3514302"/>
                <a:gridCol w="2741154"/>
              </a:tblGrid>
              <a:tr h="568642">
                <a:tc>
                  <a:txBody>
                    <a:bodyPr/>
                    <a:lstStyle/>
                    <a:p>
                      <a:endParaRPr lang="tr-TR" dirty="0"/>
                    </a:p>
                  </a:txBody>
                  <a:tcPr/>
                </a:tc>
                <a:tc>
                  <a:txBody>
                    <a:bodyPr/>
                    <a:lstStyle/>
                    <a:p>
                      <a:r>
                        <a:rPr lang="tr-TR" dirty="0" smtClean="0"/>
                        <a:t>KURUMSALLAŞMA DÜZEYİ YÜKSEK AİLE ŞİRKETLERİ</a:t>
                      </a:r>
                      <a:endParaRPr lang="tr-TR" dirty="0"/>
                    </a:p>
                  </a:txBody>
                  <a:tcPr/>
                </a:tc>
                <a:tc>
                  <a:txBody>
                    <a:bodyPr/>
                    <a:lstStyle/>
                    <a:p>
                      <a:r>
                        <a:rPr lang="tr-TR" dirty="0" smtClean="0"/>
                        <a:t>KURUMSALLAŞMA DÜZEYİ</a:t>
                      </a:r>
                      <a:r>
                        <a:rPr lang="tr-TR" baseline="0" dirty="0" smtClean="0"/>
                        <a:t> DÜŞÜK AİLE ŞİRKETLERİ</a:t>
                      </a:r>
                      <a:endParaRPr lang="tr-TR" dirty="0"/>
                    </a:p>
                  </a:txBody>
                  <a:tcPr/>
                </a:tc>
              </a:tr>
              <a:tr h="370840">
                <a:tc>
                  <a:txBody>
                    <a:bodyPr/>
                    <a:lstStyle/>
                    <a:p>
                      <a:r>
                        <a:rPr lang="tr-TR" dirty="0" smtClean="0"/>
                        <a:t>PERSONEL SEÇME VE YERLEŞTİRME, TERFİ, ÜCRETLENDİRME, KARİYER PLANLAMA vb.</a:t>
                      </a:r>
                      <a:r>
                        <a:rPr lang="tr-TR" baseline="0" dirty="0" smtClean="0"/>
                        <a:t> FONKSİYONLARIN YÜRÜTÜLME BİÇİMİ</a:t>
                      </a:r>
                      <a:endParaRPr lang="tr-TR" dirty="0"/>
                    </a:p>
                  </a:txBody>
                  <a:tcPr/>
                </a:tc>
                <a:tc>
                  <a:txBody>
                    <a:bodyPr/>
                    <a:lstStyle/>
                    <a:p>
                      <a:r>
                        <a:rPr lang="tr-TR" dirty="0" smtClean="0"/>
                        <a:t>SİSTEMLER</a:t>
                      </a:r>
                      <a:r>
                        <a:rPr lang="tr-TR" baseline="0" dirty="0" smtClean="0"/>
                        <a:t> AİLEDEN OLAN VE OLMAYAN PERSONEL AYRIMI YAPILMADAN OBJEKTİF ESASLAR ÜZERİNE KURULUR VE İŞLETİLİR</a:t>
                      </a:r>
                      <a:endParaRPr lang="tr-TR" dirty="0"/>
                    </a:p>
                  </a:txBody>
                  <a:tcPr/>
                </a:tc>
                <a:tc>
                  <a:txBody>
                    <a:bodyPr/>
                    <a:lstStyle/>
                    <a:p>
                      <a:r>
                        <a:rPr lang="tr-TR" dirty="0" smtClean="0"/>
                        <a:t>SİSTEMLERİN KURULMASINDA VE İŞLETİLMESİNDE AİLE BİREYLERİNE ÖNCELİK TANINIR</a:t>
                      </a:r>
                      <a:endParaRPr lang="tr-TR" dirty="0"/>
                    </a:p>
                  </a:txBody>
                  <a:tcPr/>
                </a:tc>
              </a:tr>
              <a:tr h="370840">
                <a:tc>
                  <a:txBody>
                    <a:bodyPr/>
                    <a:lstStyle/>
                    <a:p>
                      <a:r>
                        <a:rPr lang="tr-TR" dirty="0" smtClean="0"/>
                        <a:t>YÖNETİM TARZI</a:t>
                      </a:r>
                      <a:endParaRPr lang="tr-TR" dirty="0"/>
                    </a:p>
                  </a:txBody>
                  <a:tcPr/>
                </a:tc>
                <a:tc>
                  <a:txBody>
                    <a:bodyPr/>
                    <a:lstStyle/>
                    <a:p>
                      <a:r>
                        <a:rPr lang="tr-TR" dirty="0" smtClean="0"/>
                        <a:t>KATILIMCI VE PROFESYONEL</a:t>
                      </a:r>
                      <a:endParaRPr lang="tr-TR" dirty="0"/>
                    </a:p>
                  </a:txBody>
                  <a:tcPr/>
                </a:tc>
                <a:tc>
                  <a:txBody>
                    <a:bodyPr/>
                    <a:lstStyle/>
                    <a:p>
                      <a:r>
                        <a:rPr lang="tr-TR" dirty="0" smtClean="0"/>
                        <a:t>MERKEZİYETÇİ</a:t>
                      </a:r>
                      <a:endParaRPr lang="tr-TR" dirty="0"/>
                    </a:p>
                  </a:txBody>
                  <a:tcPr/>
                </a:tc>
              </a:tr>
              <a:tr h="370840">
                <a:tc>
                  <a:txBody>
                    <a:bodyPr/>
                    <a:lstStyle/>
                    <a:p>
                      <a:r>
                        <a:rPr lang="tr-TR" dirty="0" smtClean="0"/>
                        <a:t>İLETİŞİM BİÇİMİ</a:t>
                      </a:r>
                      <a:endParaRPr lang="tr-TR" dirty="0"/>
                    </a:p>
                  </a:txBody>
                  <a:tcPr/>
                </a:tc>
                <a:tc>
                  <a:txBody>
                    <a:bodyPr/>
                    <a:lstStyle/>
                    <a:p>
                      <a:r>
                        <a:rPr lang="tr-TR" dirty="0" smtClean="0"/>
                        <a:t>AİLE ÜYELERİ ARASINDA, PROFESYONELLER ARASINDA, AİLE ÜYELERİ İLE PROFESYONELLER ARASINDA</a:t>
                      </a:r>
                      <a:endParaRPr lang="tr-TR" dirty="0"/>
                    </a:p>
                  </a:txBody>
                  <a:tcPr/>
                </a:tc>
                <a:tc>
                  <a:txBody>
                    <a:bodyPr/>
                    <a:lstStyle/>
                    <a:p>
                      <a:r>
                        <a:rPr lang="tr-TR" dirty="0" smtClean="0"/>
                        <a:t>AİLE ÜYELERİ ARASINDA, PROFESYONELLER ARASINDA</a:t>
                      </a:r>
                      <a:endParaRPr lang="tr-TR" dirty="0"/>
                    </a:p>
                  </a:txBody>
                  <a:tcPr/>
                </a:tc>
              </a:tr>
              <a:tr h="370840">
                <a:tc>
                  <a:txBody>
                    <a:bodyPr/>
                    <a:lstStyle/>
                    <a:p>
                      <a:r>
                        <a:rPr lang="tr-TR" dirty="0" smtClean="0"/>
                        <a:t>KARAR VERME ŞEKLİ</a:t>
                      </a:r>
                      <a:endParaRPr lang="tr-TR" dirty="0"/>
                    </a:p>
                  </a:txBody>
                  <a:tcPr/>
                </a:tc>
                <a:tc>
                  <a:txBody>
                    <a:bodyPr/>
                    <a:lstStyle/>
                    <a:p>
                      <a:r>
                        <a:rPr lang="tr-TR" dirty="0" smtClean="0"/>
                        <a:t>OY BİRLİĞİ VE OY ÇOKLUĞU</a:t>
                      </a:r>
                      <a:endParaRPr lang="tr-TR" dirty="0"/>
                    </a:p>
                  </a:txBody>
                  <a:tcPr/>
                </a:tc>
                <a:tc>
                  <a:txBody>
                    <a:bodyPr/>
                    <a:lstStyle/>
                    <a:p>
                      <a:r>
                        <a:rPr lang="tr-TR" dirty="0" smtClean="0"/>
                        <a:t>KURUCU ORTAĞIN KARARI VE OY ÇOKLUĞU</a:t>
                      </a:r>
                      <a:endParaRPr lang="tr-TR" dirty="0"/>
                    </a:p>
                  </a:txBody>
                  <a:tcPr/>
                </a:tc>
              </a:tr>
              <a:tr h="370840">
                <a:tc>
                  <a:txBody>
                    <a:bodyPr/>
                    <a:lstStyle/>
                    <a:p>
                      <a:r>
                        <a:rPr lang="tr-TR" dirty="0" smtClean="0"/>
                        <a:t>TOPLANTI TÜRLERİ</a:t>
                      </a:r>
                      <a:endParaRPr lang="tr-TR" dirty="0"/>
                    </a:p>
                  </a:txBody>
                  <a:tcPr/>
                </a:tc>
                <a:tc>
                  <a:txBody>
                    <a:bodyPr/>
                    <a:lstStyle/>
                    <a:p>
                      <a:r>
                        <a:rPr lang="tr-TR" dirty="0" smtClean="0"/>
                        <a:t>BİLGİLENDİRME VE RAPOR VERME,</a:t>
                      </a:r>
                      <a:r>
                        <a:rPr lang="tr-TR" baseline="0" dirty="0" smtClean="0"/>
                        <a:t> KARAR VERME, PLANLAMA, PROBLEM ÇÖZME, ÖZ ELEŞTİRİ</a:t>
                      </a:r>
                      <a:endParaRPr lang="tr-TR" dirty="0"/>
                    </a:p>
                  </a:txBody>
                  <a:tcPr/>
                </a:tc>
                <a:tc>
                  <a:txBody>
                    <a:bodyPr/>
                    <a:lstStyle/>
                    <a:p>
                      <a:r>
                        <a:rPr lang="tr-TR" dirty="0" smtClean="0"/>
                        <a:t>RAPOR VERME,</a:t>
                      </a:r>
                    </a:p>
                    <a:p>
                      <a:r>
                        <a:rPr lang="tr-TR" dirty="0" smtClean="0"/>
                        <a:t>PROBLEM</a:t>
                      </a:r>
                      <a:r>
                        <a:rPr lang="tr-TR" baseline="0" dirty="0" smtClean="0"/>
                        <a:t> ÇÖZME,</a:t>
                      </a:r>
                    </a:p>
                    <a:p>
                      <a:r>
                        <a:rPr lang="tr-TR" baseline="0" dirty="0" smtClean="0"/>
                        <a:t>BİLGİLENDİRME</a:t>
                      </a:r>
                      <a:endParaRPr lang="tr-TR" dirty="0"/>
                    </a:p>
                  </a:txBody>
                  <a:tcPr/>
                </a:tc>
              </a:tr>
              <a:tr h="370840">
                <a:tc>
                  <a:txBody>
                    <a:bodyPr/>
                    <a:lstStyle/>
                    <a:p>
                      <a:r>
                        <a:rPr lang="tr-TR" dirty="0" smtClean="0"/>
                        <a:t>ÇATIŞMA ÇÖZÜM YÖNTEMLERİ</a:t>
                      </a:r>
                      <a:endParaRPr lang="tr-TR" dirty="0"/>
                    </a:p>
                  </a:txBody>
                  <a:tcPr/>
                </a:tc>
                <a:tc>
                  <a:txBody>
                    <a:bodyPr/>
                    <a:lstStyle/>
                    <a:p>
                      <a:r>
                        <a:rPr lang="tr-TR" dirty="0" smtClean="0"/>
                        <a:t>KALICI ÇÖZÜM YÖNTEMLERİ VE ÇATIŞMA YÖNETİM</a:t>
                      </a:r>
                      <a:endParaRPr lang="tr-TR" dirty="0"/>
                    </a:p>
                  </a:txBody>
                  <a:tcPr/>
                </a:tc>
                <a:tc>
                  <a:txBody>
                    <a:bodyPr/>
                    <a:lstStyle/>
                    <a:p>
                      <a:r>
                        <a:rPr lang="tr-TR" dirty="0" smtClean="0"/>
                        <a:t>GEÇİCİ ÇÖZÜM</a:t>
                      </a:r>
                      <a:r>
                        <a:rPr lang="tr-TR" baseline="0" dirty="0" smtClean="0"/>
                        <a:t> YÖNTEMLERİ</a:t>
                      </a:r>
                      <a:endParaRPr lang="tr-TR" dirty="0"/>
                    </a:p>
                  </a:txBody>
                  <a:tcPr/>
                </a:tc>
              </a:tr>
            </a:tbl>
          </a:graphicData>
        </a:graphic>
      </p:graphicFrame>
    </p:spTree>
    <p:extLst>
      <p:ext uri="{BB962C8B-B14F-4D97-AF65-F5344CB8AC3E}">
        <p14:creationId xmlns:p14="http://schemas.microsoft.com/office/powerpoint/2010/main" val="3976804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20700" y="6462471"/>
            <a:ext cx="290830" cy="177800"/>
          </a:xfrm>
          <a:prstGeom prst="rect">
            <a:avLst/>
          </a:prstGeom>
        </p:spPr>
        <p:txBody>
          <a:bodyPr vert="horz" wrap="square" lIns="0" tIns="12065" rIns="0" bIns="0" rtlCol="0">
            <a:spAutoFit/>
          </a:bodyPr>
          <a:lstStyle/>
          <a:p>
            <a:pPr marL="12700">
              <a:lnSpc>
                <a:spcPct val="100000"/>
              </a:lnSpc>
              <a:spcBef>
                <a:spcPts val="95"/>
              </a:spcBef>
            </a:pPr>
            <a:r>
              <a:rPr sz="1000" spc="-10" dirty="0">
                <a:latin typeface="Arial"/>
                <a:cs typeface="Arial"/>
              </a:rPr>
              <a:t>P</a:t>
            </a:r>
            <a:r>
              <a:rPr sz="1000" spc="-20" dirty="0">
                <a:latin typeface="Arial"/>
                <a:cs typeface="Arial"/>
              </a:rPr>
              <a:t>w</a:t>
            </a:r>
            <a:r>
              <a:rPr sz="1000" spc="-5" dirty="0">
                <a:latin typeface="Arial"/>
                <a:cs typeface="Arial"/>
              </a:rPr>
              <a:t>C</a:t>
            </a:r>
            <a:endParaRPr sz="1000" dirty="0">
              <a:latin typeface="Arial"/>
              <a:cs typeface="Arial"/>
            </a:endParaRPr>
          </a:p>
        </p:txBody>
      </p:sp>
      <p:sp>
        <p:nvSpPr>
          <p:cNvPr id="3" name="object 3"/>
          <p:cNvSpPr txBox="1">
            <a:spLocks noGrp="1"/>
          </p:cNvSpPr>
          <p:nvPr>
            <p:ph type="title"/>
          </p:nvPr>
        </p:nvSpPr>
        <p:spPr>
          <a:xfrm>
            <a:off x="520700" y="663905"/>
            <a:ext cx="1645285" cy="331470"/>
          </a:xfrm>
          <a:prstGeom prst="rect">
            <a:avLst/>
          </a:prstGeom>
        </p:spPr>
        <p:txBody>
          <a:bodyPr vert="horz" wrap="square" lIns="0" tIns="13335" rIns="0" bIns="0" rtlCol="0">
            <a:spAutoFit/>
          </a:bodyPr>
          <a:lstStyle/>
          <a:p>
            <a:pPr marL="12700">
              <a:lnSpc>
                <a:spcPct val="100000"/>
              </a:lnSpc>
              <a:spcBef>
                <a:spcPts val="105"/>
              </a:spcBef>
            </a:pPr>
            <a:r>
              <a:rPr sz="2000" i="1" spc="-5" dirty="0">
                <a:solidFill>
                  <a:srgbClr val="000000"/>
                </a:solidFill>
              </a:rPr>
              <a:t>Aile</a:t>
            </a:r>
            <a:r>
              <a:rPr sz="2000" i="1" spc="-60" dirty="0">
                <a:solidFill>
                  <a:srgbClr val="000000"/>
                </a:solidFill>
              </a:rPr>
              <a:t> </a:t>
            </a:r>
            <a:r>
              <a:rPr sz="2000" i="1" spc="-5" dirty="0">
                <a:solidFill>
                  <a:srgbClr val="000000"/>
                </a:solidFill>
              </a:rPr>
              <a:t>Şirketi?</a:t>
            </a:r>
            <a:endParaRPr sz="2000" dirty="0"/>
          </a:p>
        </p:txBody>
      </p:sp>
      <p:sp>
        <p:nvSpPr>
          <p:cNvPr id="4" name="object 4"/>
          <p:cNvSpPr/>
          <p:nvPr/>
        </p:nvSpPr>
        <p:spPr>
          <a:xfrm>
            <a:off x="970127" y="1275588"/>
            <a:ext cx="6079490" cy="960119"/>
          </a:xfrm>
          <a:custGeom>
            <a:avLst/>
            <a:gdLst/>
            <a:ahLst/>
            <a:cxnLst/>
            <a:rect l="l" t="t" r="r" b="b"/>
            <a:pathLst>
              <a:path w="6079490" h="960119">
                <a:moveTo>
                  <a:pt x="5742965" y="0"/>
                </a:moveTo>
                <a:lnTo>
                  <a:pt x="0" y="0"/>
                </a:lnTo>
                <a:lnTo>
                  <a:pt x="0" y="959612"/>
                </a:lnTo>
                <a:lnTo>
                  <a:pt x="5742965" y="959612"/>
                </a:lnTo>
                <a:lnTo>
                  <a:pt x="6079261" y="479806"/>
                </a:lnTo>
                <a:lnTo>
                  <a:pt x="5742965" y="0"/>
                </a:lnTo>
                <a:close/>
              </a:path>
            </a:pathLst>
          </a:custGeom>
          <a:solidFill>
            <a:srgbClr val="DF2F1E"/>
          </a:solidFill>
        </p:spPr>
        <p:txBody>
          <a:bodyPr wrap="square" lIns="0" tIns="0" rIns="0" bIns="0" rtlCol="0"/>
          <a:lstStyle/>
          <a:p>
            <a:endParaRPr dirty="0"/>
          </a:p>
        </p:txBody>
      </p:sp>
      <p:sp>
        <p:nvSpPr>
          <p:cNvPr id="5" name="object 5"/>
          <p:cNvSpPr/>
          <p:nvPr/>
        </p:nvSpPr>
        <p:spPr>
          <a:xfrm>
            <a:off x="2971419" y="3466210"/>
            <a:ext cx="5800725" cy="1513840"/>
          </a:xfrm>
          <a:custGeom>
            <a:avLst/>
            <a:gdLst/>
            <a:ahLst/>
            <a:cxnLst/>
            <a:rect l="l" t="t" r="r" b="b"/>
            <a:pathLst>
              <a:path w="5800725" h="1513839">
                <a:moveTo>
                  <a:pt x="5382133" y="0"/>
                </a:moveTo>
                <a:lnTo>
                  <a:pt x="0" y="0"/>
                </a:lnTo>
                <a:lnTo>
                  <a:pt x="0" y="1513586"/>
                </a:lnTo>
                <a:lnTo>
                  <a:pt x="5382133" y="1513586"/>
                </a:lnTo>
                <a:lnTo>
                  <a:pt x="5800471" y="756793"/>
                </a:lnTo>
                <a:lnTo>
                  <a:pt x="5382133" y="0"/>
                </a:lnTo>
                <a:close/>
              </a:path>
            </a:pathLst>
          </a:custGeom>
          <a:solidFill>
            <a:srgbClr val="FFC000"/>
          </a:solidFill>
        </p:spPr>
        <p:txBody>
          <a:bodyPr wrap="square" lIns="0" tIns="0" rIns="0" bIns="0" rtlCol="0"/>
          <a:lstStyle/>
          <a:p>
            <a:endParaRPr dirty="0"/>
          </a:p>
        </p:txBody>
      </p:sp>
      <p:sp>
        <p:nvSpPr>
          <p:cNvPr id="6" name="object 6"/>
          <p:cNvSpPr txBox="1"/>
          <p:nvPr/>
        </p:nvSpPr>
        <p:spPr>
          <a:xfrm>
            <a:off x="8530843" y="6462471"/>
            <a:ext cx="95885" cy="177800"/>
          </a:xfrm>
          <a:prstGeom prst="rect">
            <a:avLst/>
          </a:prstGeom>
        </p:spPr>
        <p:txBody>
          <a:bodyPr vert="horz" wrap="square" lIns="0" tIns="12065" rIns="0" bIns="0" rtlCol="0">
            <a:spAutoFit/>
          </a:bodyPr>
          <a:lstStyle/>
          <a:p>
            <a:pPr marL="12700">
              <a:lnSpc>
                <a:spcPct val="100000"/>
              </a:lnSpc>
              <a:spcBef>
                <a:spcPts val="95"/>
              </a:spcBef>
            </a:pPr>
            <a:r>
              <a:rPr sz="1000" spc="-5" dirty="0">
                <a:latin typeface="Arial"/>
                <a:cs typeface="Arial"/>
              </a:rPr>
              <a:t>3</a:t>
            </a:r>
            <a:endParaRPr sz="1000" dirty="0">
              <a:latin typeface="Arial"/>
              <a:cs typeface="Arial"/>
            </a:endParaRPr>
          </a:p>
        </p:txBody>
      </p:sp>
      <p:sp>
        <p:nvSpPr>
          <p:cNvPr id="7" name="object 7"/>
          <p:cNvSpPr/>
          <p:nvPr/>
        </p:nvSpPr>
        <p:spPr>
          <a:xfrm>
            <a:off x="2062860" y="2349626"/>
            <a:ext cx="5795010" cy="1021080"/>
          </a:xfrm>
          <a:custGeom>
            <a:avLst/>
            <a:gdLst/>
            <a:ahLst/>
            <a:cxnLst/>
            <a:rect l="l" t="t" r="r" b="b"/>
            <a:pathLst>
              <a:path w="5795009" h="1021079">
                <a:moveTo>
                  <a:pt x="5463794" y="0"/>
                </a:moveTo>
                <a:lnTo>
                  <a:pt x="0" y="0"/>
                </a:lnTo>
                <a:lnTo>
                  <a:pt x="0" y="1021080"/>
                </a:lnTo>
                <a:lnTo>
                  <a:pt x="5463794" y="1021080"/>
                </a:lnTo>
                <a:lnTo>
                  <a:pt x="5794756" y="510539"/>
                </a:lnTo>
                <a:lnTo>
                  <a:pt x="5463794" y="0"/>
                </a:lnTo>
                <a:close/>
              </a:path>
            </a:pathLst>
          </a:custGeom>
          <a:solidFill>
            <a:srgbClr val="A21F1F"/>
          </a:solidFill>
        </p:spPr>
        <p:txBody>
          <a:bodyPr wrap="square" lIns="0" tIns="0" rIns="0" bIns="0" rtlCol="0"/>
          <a:lstStyle/>
          <a:p>
            <a:endParaRPr dirty="0"/>
          </a:p>
        </p:txBody>
      </p:sp>
      <p:sp>
        <p:nvSpPr>
          <p:cNvPr id="8" name="object 8"/>
          <p:cNvSpPr txBox="1"/>
          <p:nvPr/>
        </p:nvSpPr>
        <p:spPr>
          <a:xfrm>
            <a:off x="1036421" y="1337563"/>
            <a:ext cx="7397115" cy="3556000"/>
          </a:xfrm>
          <a:prstGeom prst="rect">
            <a:avLst/>
          </a:prstGeom>
        </p:spPr>
        <p:txBody>
          <a:bodyPr vert="horz" wrap="square" lIns="0" tIns="12700" rIns="0" bIns="0" rtlCol="0">
            <a:spAutoFit/>
          </a:bodyPr>
          <a:lstStyle/>
          <a:p>
            <a:pPr marL="12700" marR="1807845" algn="just">
              <a:lnSpc>
                <a:spcPct val="99700"/>
              </a:lnSpc>
              <a:spcBef>
                <a:spcPts val="100"/>
              </a:spcBef>
            </a:pPr>
            <a:r>
              <a:rPr sz="1600" b="1" spc="-5" dirty="0">
                <a:solidFill>
                  <a:srgbClr val="FFFFFF"/>
                </a:solidFill>
                <a:latin typeface="Arial"/>
                <a:cs typeface="Arial"/>
              </a:rPr>
              <a:t>hisselerin </a:t>
            </a:r>
            <a:r>
              <a:rPr sz="1600" b="1" spc="-25" dirty="0">
                <a:solidFill>
                  <a:srgbClr val="FFFFFF"/>
                </a:solidFill>
                <a:latin typeface="Arial"/>
                <a:cs typeface="Arial"/>
              </a:rPr>
              <a:t>ya </a:t>
            </a:r>
            <a:r>
              <a:rPr sz="1600" b="1" spc="-5" dirty="0">
                <a:solidFill>
                  <a:srgbClr val="FFFFFF"/>
                </a:solidFill>
                <a:latin typeface="Arial"/>
                <a:cs typeface="Arial"/>
              </a:rPr>
              <a:t>da oy haklarının </a:t>
            </a:r>
            <a:r>
              <a:rPr sz="1600" b="1" spc="-10" dirty="0">
                <a:solidFill>
                  <a:srgbClr val="FFFFFF"/>
                </a:solidFill>
                <a:latin typeface="Arial"/>
                <a:cs typeface="Arial"/>
              </a:rPr>
              <a:t>çoğunluğunun </a:t>
            </a:r>
            <a:r>
              <a:rPr sz="1600" b="1" spc="-5" dirty="0">
                <a:solidFill>
                  <a:srgbClr val="FFFFFF"/>
                </a:solidFill>
                <a:latin typeface="Arial"/>
                <a:cs typeface="Arial"/>
              </a:rPr>
              <a:t>şirketi kuran  </a:t>
            </a:r>
            <a:r>
              <a:rPr sz="1600" b="1" spc="-25" dirty="0">
                <a:solidFill>
                  <a:srgbClr val="FFFFFF"/>
                </a:solidFill>
                <a:latin typeface="Arial"/>
                <a:cs typeface="Arial"/>
              </a:rPr>
              <a:t>ya </a:t>
            </a:r>
            <a:r>
              <a:rPr sz="1600" b="1" spc="-5" dirty="0">
                <a:solidFill>
                  <a:srgbClr val="FFFFFF"/>
                </a:solidFill>
                <a:latin typeface="Arial"/>
                <a:cs typeface="Arial"/>
              </a:rPr>
              <a:t>da </a:t>
            </a:r>
            <a:r>
              <a:rPr sz="1600" b="1" spc="-10" dirty="0">
                <a:solidFill>
                  <a:srgbClr val="FFFFFF"/>
                </a:solidFill>
                <a:latin typeface="Arial"/>
                <a:cs typeface="Arial"/>
              </a:rPr>
              <a:t>satın alan </a:t>
            </a:r>
            <a:r>
              <a:rPr sz="2000" b="1" spc="-5" dirty="0">
                <a:solidFill>
                  <a:srgbClr val="FFFFFF"/>
                </a:solidFill>
                <a:latin typeface="Arial"/>
                <a:cs typeface="Arial"/>
              </a:rPr>
              <a:t>kişi </a:t>
            </a:r>
            <a:r>
              <a:rPr sz="1600" b="1" spc="-25" dirty="0">
                <a:solidFill>
                  <a:srgbClr val="FFFFFF"/>
                </a:solidFill>
                <a:latin typeface="Arial"/>
                <a:cs typeface="Arial"/>
              </a:rPr>
              <a:t>ya </a:t>
            </a:r>
            <a:r>
              <a:rPr sz="1600" b="1" spc="-5" dirty="0">
                <a:solidFill>
                  <a:srgbClr val="FFFFFF"/>
                </a:solidFill>
                <a:latin typeface="Arial"/>
                <a:cs typeface="Arial"/>
              </a:rPr>
              <a:t>da bir </a:t>
            </a:r>
            <a:r>
              <a:rPr sz="2000" b="1" spc="-5" dirty="0">
                <a:solidFill>
                  <a:srgbClr val="FFFFFF"/>
                </a:solidFill>
                <a:latin typeface="Arial"/>
                <a:cs typeface="Arial"/>
              </a:rPr>
              <a:t>aile </a:t>
            </a:r>
            <a:r>
              <a:rPr sz="1600" b="1" spc="-20" dirty="0">
                <a:solidFill>
                  <a:srgbClr val="FFFFFF"/>
                </a:solidFill>
                <a:latin typeface="Arial"/>
                <a:cs typeface="Arial"/>
              </a:rPr>
              <a:t>veya </a:t>
            </a:r>
            <a:r>
              <a:rPr sz="2000" b="1" dirty="0">
                <a:solidFill>
                  <a:srgbClr val="FFFFFF"/>
                </a:solidFill>
                <a:latin typeface="Arial"/>
                <a:cs typeface="Arial"/>
              </a:rPr>
              <a:t>akrabalara </a:t>
            </a:r>
            <a:r>
              <a:rPr sz="1600" b="1" spc="-5" dirty="0">
                <a:solidFill>
                  <a:srgbClr val="FFFFFF"/>
                </a:solidFill>
                <a:latin typeface="Arial"/>
                <a:cs typeface="Arial"/>
              </a:rPr>
              <a:t>ait  </a:t>
            </a:r>
            <a:r>
              <a:rPr sz="1600" b="1" spc="-10" dirty="0">
                <a:solidFill>
                  <a:srgbClr val="FFFFFF"/>
                </a:solidFill>
                <a:latin typeface="Arial"/>
                <a:cs typeface="Arial"/>
              </a:rPr>
              <a:t>olduğu,</a:t>
            </a:r>
            <a:endParaRPr sz="1600" dirty="0">
              <a:latin typeface="Arial"/>
              <a:cs typeface="Arial"/>
            </a:endParaRPr>
          </a:p>
          <a:p>
            <a:pPr>
              <a:lnSpc>
                <a:spcPct val="100000"/>
              </a:lnSpc>
              <a:spcBef>
                <a:spcPts val="30"/>
              </a:spcBef>
            </a:pPr>
            <a:endParaRPr sz="1900" dirty="0">
              <a:latin typeface="Arial"/>
              <a:cs typeface="Arial"/>
            </a:endParaRPr>
          </a:p>
          <a:p>
            <a:pPr marL="1105535" marR="977265">
              <a:lnSpc>
                <a:spcPct val="100000"/>
              </a:lnSpc>
            </a:pPr>
            <a:r>
              <a:rPr sz="1600" b="1" spc="-5" dirty="0">
                <a:solidFill>
                  <a:srgbClr val="FFFFFF"/>
                </a:solidFill>
                <a:latin typeface="Arial"/>
                <a:cs typeface="Arial"/>
              </a:rPr>
              <a:t>ailenin en az </a:t>
            </a:r>
            <a:r>
              <a:rPr sz="2000" b="1" dirty="0">
                <a:solidFill>
                  <a:srgbClr val="FFFFFF"/>
                </a:solidFill>
                <a:latin typeface="Arial"/>
                <a:cs typeface="Arial"/>
              </a:rPr>
              <a:t>bir </a:t>
            </a:r>
            <a:r>
              <a:rPr sz="2000" b="1" spc="-10" dirty="0">
                <a:solidFill>
                  <a:srgbClr val="FFFFFF"/>
                </a:solidFill>
                <a:latin typeface="Arial"/>
                <a:cs typeface="Arial"/>
              </a:rPr>
              <a:t>üyesi </a:t>
            </a:r>
            <a:r>
              <a:rPr sz="1600" b="1" spc="-25" dirty="0">
                <a:solidFill>
                  <a:srgbClr val="FFFFFF"/>
                </a:solidFill>
                <a:latin typeface="Arial"/>
                <a:cs typeface="Arial"/>
              </a:rPr>
              <a:t>ya </a:t>
            </a:r>
            <a:r>
              <a:rPr sz="1600" b="1" spc="-5" dirty="0">
                <a:solidFill>
                  <a:srgbClr val="FFFFFF"/>
                </a:solidFill>
                <a:latin typeface="Arial"/>
                <a:cs typeface="Arial"/>
              </a:rPr>
              <a:t>da temsilcisinin üst </a:t>
            </a:r>
            <a:r>
              <a:rPr sz="1600" b="1" spc="-10" dirty="0">
                <a:solidFill>
                  <a:srgbClr val="FFFFFF"/>
                </a:solidFill>
                <a:latin typeface="Arial"/>
                <a:cs typeface="Arial"/>
              </a:rPr>
              <a:t>düzey  </a:t>
            </a:r>
            <a:r>
              <a:rPr sz="1600" b="1" spc="-15" dirty="0">
                <a:solidFill>
                  <a:srgbClr val="FFFFFF"/>
                </a:solidFill>
                <a:latin typeface="Arial"/>
                <a:cs typeface="Arial"/>
              </a:rPr>
              <a:t>yönetim </a:t>
            </a:r>
            <a:r>
              <a:rPr sz="1600" b="1" spc="-5" dirty="0">
                <a:solidFill>
                  <a:srgbClr val="FFFFFF"/>
                </a:solidFill>
                <a:latin typeface="Arial"/>
                <a:cs typeface="Arial"/>
              </a:rPr>
              <a:t>kadrosunda </a:t>
            </a:r>
            <a:r>
              <a:rPr sz="1600" b="1" spc="-25" dirty="0">
                <a:solidFill>
                  <a:srgbClr val="FFFFFF"/>
                </a:solidFill>
                <a:latin typeface="Arial"/>
                <a:cs typeface="Arial"/>
              </a:rPr>
              <a:t>ya </a:t>
            </a:r>
            <a:r>
              <a:rPr sz="1600" b="1" spc="-5" dirty="0">
                <a:solidFill>
                  <a:srgbClr val="FFFFFF"/>
                </a:solidFill>
                <a:latin typeface="Arial"/>
                <a:cs typeface="Arial"/>
              </a:rPr>
              <a:t>da </a:t>
            </a:r>
            <a:r>
              <a:rPr sz="1600" b="1" spc="-10" dirty="0">
                <a:solidFill>
                  <a:srgbClr val="FFFFFF"/>
                </a:solidFill>
                <a:latin typeface="Arial"/>
                <a:cs typeface="Arial"/>
              </a:rPr>
              <a:t>şirket yönetiminde </a:t>
            </a:r>
            <a:r>
              <a:rPr sz="2000" b="1" dirty="0">
                <a:solidFill>
                  <a:srgbClr val="FFFFFF"/>
                </a:solidFill>
                <a:latin typeface="Arial"/>
                <a:cs typeface="Arial"/>
              </a:rPr>
              <a:t>günlük  </a:t>
            </a:r>
            <a:r>
              <a:rPr sz="1600" b="1" spc="-5" dirty="0">
                <a:solidFill>
                  <a:srgbClr val="FFFFFF"/>
                </a:solidFill>
                <a:latin typeface="Arial"/>
                <a:cs typeface="Arial"/>
              </a:rPr>
              <a:t>sorumluluklara sahip</a:t>
            </a:r>
            <a:r>
              <a:rPr sz="1600" b="1" spc="50" dirty="0">
                <a:solidFill>
                  <a:srgbClr val="FFFFFF"/>
                </a:solidFill>
                <a:latin typeface="Arial"/>
                <a:cs typeface="Arial"/>
              </a:rPr>
              <a:t> </a:t>
            </a:r>
            <a:r>
              <a:rPr sz="1600" b="1" spc="-10" dirty="0">
                <a:solidFill>
                  <a:srgbClr val="FFFFFF"/>
                </a:solidFill>
                <a:latin typeface="Arial"/>
                <a:cs typeface="Arial"/>
              </a:rPr>
              <a:t>olduğu,</a:t>
            </a:r>
            <a:endParaRPr sz="1600" dirty="0">
              <a:latin typeface="Arial"/>
              <a:cs typeface="Arial"/>
            </a:endParaRPr>
          </a:p>
          <a:p>
            <a:pPr>
              <a:lnSpc>
                <a:spcPct val="100000"/>
              </a:lnSpc>
              <a:spcBef>
                <a:spcPts val="20"/>
              </a:spcBef>
            </a:pPr>
            <a:endParaRPr sz="1800" dirty="0">
              <a:latin typeface="Arial"/>
              <a:cs typeface="Arial"/>
            </a:endParaRPr>
          </a:p>
          <a:p>
            <a:pPr marL="2014220">
              <a:lnSpc>
                <a:spcPct val="100000"/>
              </a:lnSpc>
            </a:pPr>
            <a:r>
              <a:rPr sz="1600" b="1" spc="-5" dirty="0">
                <a:solidFill>
                  <a:srgbClr val="FFFFFF"/>
                </a:solidFill>
                <a:latin typeface="Arial"/>
                <a:cs typeface="Arial"/>
              </a:rPr>
              <a:t>halka açık şirketlerde</a:t>
            </a:r>
            <a:r>
              <a:rPr sz="1600" b="1" spc="45" dirty="0">
                <a:solidFill>
                  <a:srgbClr val="FFFFFF"/>
                </a:solidFill>
                <a:latin typeface="Arial"/>
                <a:cs typeface="Arial"/>
              </a:rPr>
              <a:t> </a:t>
            </a:r>
            <a:r>
              <a:rPr sz="1600" b="1" spc="-5" dirty="0">
                <a:solidFill>
                  <a:srgbClr val="FFFFFF"/>
                </a:solidFill>
                <a:latin typeface="Arial"/>
                <a:cs typeface="Arial"/>
              </a:rPr>
              <a:t>ise:</a:t>
            </a:r>
            <a:endParaRPr sz="1600" dirty="0">
              <a:latin typeface="Arial"/>
              <a:cs typeface="Arial"/>
            </a:endParaRPr>
          </a:p>
          <a:p>
            <a:pPr marL="2014220" marR="5080">
              <a:lnSpc>
                <a:spcPct val="99800"/>
              </a:lnSpc>
              <a:spcBef>
                <a:spcPts val="5"/>
              </a:spcBef>
            </a:pPr>
            <a:r>
              <a:rPr sz="1600" b="1" spc="-5" dirty="0">
                <a:solidFill>
                  <a:srgbClr val="FFFFFF"/>
                </a:solidFill>
                <a:latin typeface="Arial"/>
                <a:cs typeface="Arial"/>
              </a:rPr>
              <a:t>şirketi kuran </a:t>
            </a:r>
            <a:r>
              <a:rPr sz="1600" b="1" spc="-20" dirty="0">
                <a:solidFill>
                  <a:srgbClr val="FFFFFF"/>
                </a:solidFill>
                <a:latin typeface="Arial"/>
                <a:cs typeface="Arial"/>
              </a:rPr>
              <a:t>veya </a:t>
            </a:r>
            <a:r>
              <a:rPr sz="1600" b="1" spc="-5" dirty="0">
                <a:solidFill>
                  <a:srgbClr val="FFFFFF"/>
                </a:solidFill>
                <a:latin typeface="Arial"/>
                <a:cs typeface="Arial"/>
              </a:rPr>
              <a:t>satın alan kişinin </a:t>
            </a:r>
            <a:r>
              <a:rPr sz="1600" b="1" spc="-20" dirty="0">
                <a:solidFill>
                  <a:srgbClr val="FFFFFF"/>
                </a:solidFill>
                <a:latin typeface="Arial"/>
                <a:cs typeface="Arial"/>
              </a:rPr>
              <a:t>(ya </a:t>
            </a:r>
            <a:r>
              <a:rPr sz="1600" b="1" spc="-5" dirty="0">
                <a:solidFill>
                  <a:srgbClr val="FFFFFF"/>
                </a:solidFill>
                <a:latin typeface="Arial"/>
                <a:cs typeface="Arial"/>
              </a:rPr>
              <a:t>da </a:t>
            </a:r>
            <a:r>
              <a:rPr sz="1600" b="1" spc="-10" dirty="0">
                <a:solidFill>
                  <a:srgbClr val="FFFFFF"/>
                </a:solidFill>
                <a:latin typeface="Arial"/>
                <a:cs typeface="Arial"/>
              </a:rPr>
              <a:t>ailelerin) </a:t>
            </a:r>
            <a:r>
              <a:rPr sz="1600" b="1" spc="-5" dirty="0">
                <a:solidFill>
                  <a:srgbClr val="FFFFFF"/>
                </a:solidFill>
                <a:latin typeface="Arial"/>
                <a:cs typeface="Arial"/>
              </a:rPr>
              <a:t>oy  haklarının en az </a:t>
            </a:r>
            <a:r>
              <a:rPr sz="2000" b="1" spc="-10" dirty="0">
                <a:solidFill>
                  <a:srgbClr val="FFFFFF"/>
                </a:solidFill>
                <a:latin typeface="Arial"/>
                <a:cs typeface="Arial"/>
              </a:rPr>
              <a:t>%25’ine </a:t>
            </a:r>
            <a:r>
              <a:rPr sz="1600" b="1" spc="-5" dirty="0">
                <a:solidFill>
                  <a:srgbClr val="FFFFFF"/>
                </a:solidFill>
                <a:latin typeface="Arial"/>
                <a:cs typeface="Arial"/>
              </a:rPr>
              <a:t>sahip </a:t>
            </a:r>
            <a:r>
              <a:rPr sz="1600" b="1" spc="-10" dirty="0">
                <a:solidFill>
                  <a:srgbClr val="FFFFFF"/>
                </a:solidFill>
                <a:latin typeface="Arial"/>
                <a:cs typeface="Arial"/>
              </a:rPr>
              <a:t>olduğu </a:t>
            </a:r>
            <a:r>
              <a:rPr sz="1600" b="1" spc="-25" dirty="0">
                <a:solidFill>
                  <a:srgbClr val="FFFFFF"/>
                </a:solidFill>
                <a:latin typeface="Arial"/>
                <a:cs typeface="Arial"/>
              </a:rPr>
              <a:t>ve </a:t>
            </a:r>
            <a:r>
              <a:rPr sz="1600" b="1" spc="-5" dirty="0">
                <a:solidFill>
                  <a:srgbClr val="FFFFFF"/>
                </a:solidFill>
                <a:latin typeface="Arial"/>
                <a:cs typeface="Arial"/>
              </a:rPr>
              <a:t>aileden en  az bir </a:t>
            </a:r>
            <a:r>
              <a:rPr sz="1600" b="1" spc="-10" dirty="0">
                <a:solidFill>
                  <a:srgbClr val="FFFFFF"/>
                </a:solidFill>
                <a:latin typeface="Arial"/>
                <a:cs typeface="Arial"/>
              </a:rPr>
              <a:t>kişinin şirket </a:t>
            </a:r>
            <a:r>
              <a:rPr sz="2000" b="1" spc="-5" dirty="0">
                <a:solidFill>
                  <a:srgbClr val="FFFFFF"/>
                </a:solidFill>
                <a:latin typeface="Arial"/>
                <a:cs typeface="Arial"/>
              </a:rPr>
              <a:t>yönetim </a:t>
            </a:r>
            <a:r>
              <a:rPr sz="2000" b="1" dirty="0">
                <a:solidFill>
                  <a:srgbClr val="FFFFFF"/>
                </a:solidFill>
                <a:latin typeface="Arial"/>
                <a:cs typeface="Arial"/>
              </a:rPr>
              <a:t>kurulunda </a:t>
            </a:r>
            <a:r>
              <a:rPr sz="1600" b="1" spc="-10" dirty="0">
                <a:solidFill>
                  <a:srgbClr val="FFFFFF"/>
                </a:solidFill>
                <a:latin typeface="Arial"/>
                <a:cs typeface="Arial"/>
              </a:rPr>
              <a:t>görev aldığı  şirketlerdir.</a:t>
            </a:r>
            <a:endParaRPr sz="1600" dirty="0">
              <a:latin typeface="Arial"/>
              <a:cs typeface="Arial"/>
            </a:endParaRPr>
          </a:p>
        </p:txBody>
      </p:sp>
    </p:spTree>
    <p:extLst>
      <p:ext uri="{BB962C8B-B14F-4D97-AF65-F5344CB8AC3E}">
        <p14:creationId xmlns:p14="http://schemas.microsoft.com/office/powerpoint/2010/main" val="23764323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8229600" cy="357190"/>
          </a:xfrm>
        </p:spPr>
        <p:txBody>
          <a:bodyPr>
            <a:normAutofit fontScale="90000"/>
          </a:bodyPr>
          <a:lstStyle/>
          <a:p>
            <a:r>
              <a:rPr lang="tr-TR" sz="2800" dirty="0" smtClean="0"/>
              <a:t>DENETİM ve AİLE ŞİRKETLERİ</a:t>
            </a:r>
            <a:endParaRPr lang="tr-TR" sz="2800" dirty="0"/>
          </a:p>
        </p:txBody>
      </p:sp>
      <p:graphicFrame>
        <p:nvGraphicFramePr>
          <p:cNvPr id="4" name="3 İçerik Yer Tutucusu"/>
          <p:cNvGraphicFramePr>
            <a:graphicFrameLocks noGrp="1"/>
          </p:cNvGraphicFramePr>
          <p:nvPr>
            <p:ph idx="1"/>
          </p:nvPr>
        </p:nvGraphicFramePr>
        <p:xfrm>
          <a:off x="428596" y="714356"/>
          <a:ext cx="8229600" cy="4577080"/>
        </p:xfrm>
        <a:graphic>
          <a:graphicData uri="http://schemas.openxmlformats.org/drawingml/2006/table">
            <a:tbl>
              <a:tblPr firstRow="1" bandRow="1">
                <a:tableStyleId>{5C22544A-7EE6-4342-B048-85BDC9FD1C3A}</a:tableStyleId>
              </a:tblPr>
              <a:tblGrid>
                <a:gridCol w="2143140"/>
                <a:gridCol w="3343260"/>
                <a:gridCol w="2743200"/>
              </a:tblGrid>
              <a:tr h="642942">
                <a:tc>
                  <a:txBody>
                    <a:bodyPr/>
                    <a:lstStyle/>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KURUMSALLAŞMA DÜZEYİ YÜKSEK AİLE ŞİRKETLERİ</a:t>
                      </a:r>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KURUMSALLAŞMA DÜZEYİ</a:t>
                      </a:r>
                      <a:r>
                        <a:rPr lang="tr-TR" baseline="0" dirty="0" smtClean="0"/>
                        <a:t> DÜŞÜK AİLE ŞİRKETLERİ</a:t>
                      </a:r>
                      <a:endParaRPr lang="tr-TR" dirty="0" smtClean="0"/>
                    </a:p>
                    <a:p>
                      <a:endParaRPr lang="tr-TR" dirty="0"/>
                    </a:p>
                  </a:txBody>
                  <a:tcPr/>
                </a:tc>
              </a:tr>
              <a:tr h="370840">
                <a:tc>
                  <a:txBody>
                    <a:bodyPr/>
                    <a:lstStyle/>
                    <a:p>
                      <a:r>
                        <a:rPr lang="tr-TR" dirty="0" smtClean="0"/>
                        <a:t>DENETİM NOKTALARI</a:t>
                      </a:r>
                      <a:endParaRPr lang="tr-TR" dirty="0"/>
                    </a:p>
                  </a:txBody>
                  <a:tcPr/>
                </a:tc>
                <a:tc>
                  <a:txBody>
                    <a:bodyPr/>
                    <a:lstStyle/>
                    <a:p>
                      <a:r>
                        <a:rPr lang="tr-TR" dirty="0" smtClean="0"/>
                        <a:t>HAMMADDE VE YARIMAMÜL ALIMINDA,</a:t>
                      </a:r>
                      <a:r>
                        <a:rPr lang="tr-TR" baseline="0" dirty="0" smtClean="0"/>
                        <a:t> KRİTİK AŞAMALARDA, GİRDİLERİN ÇIKTILARA DÖNÜŞTÜĞÜ NOKTADA</a:t>
                      </a:r>
                      <a:endParaRPr lang="tr-TR" dirty="0"/>
                    </a:p>
                  </a:txBody>
                  <a:tcPr/>
                </a:tc>
                <a:tc>
                  <a:txBody>
                    <a:bodyPr/>
                    <a:lstStyle/>
                    <a:p>
                      <a:r>
                        <a:rPr lang="tr-TR" dirty="0" smtClean="0"/>
                        <a:t>GİRDİLERİN ÇIKTILARA DÖNÜŞTÜĞÜ NOKTALARDA</a:t>
                      </a:r>
                      <a:endParaRPr lang="tr-TR" dirty="0"/>
                    </a:p>
                  </a:txBody>
                  <a:tcPr/>
                </a:tc>
              </a:tr>
              <a:tr h="370840">
                <a:tc>
                  <a:txBody>
                    <a:bodyPr/>
                    <a:lstStyle/>
                    <a:p>
                      <a:r>
                        <a:rPr lang="tr-TR" dirty="0" smtClean="0"/>
                        <a:t>DENETİM ARAÇLARI</a:t>
                      </a:r>
                      <a:endParaRPr lang="tr-TR" dirty="0"/>
                    </a:p>
                  </a:txBody>
                  <a:tcPr/>
                </a:tc>
                <a:tc>
                  <a:txBody>
                    <a:bodyPr/>
                    <a:lstStyle/>
                    <a:p>
                      <a:r>
                        <a:rPr lang="tr-TR" dirty="0" smtClean="0"/>
                        <a:t>PERFORMANS DEĞERLEME, GÖZLEMLER, STANDARTLAR, PROSEDÜRLER VE KURALLAR,</a:t>
                      </a:r>
                      <a:r>
                        <a:rPr lang="tr-TR" baseline="0" dirty="0" smtClean="0"/>
                        <a:t> İŞ AKIŞ ŞEMALARI</a:t>
                      </a:r>
                      <a:endParaRPr lang="tr-TR" dirty="0"/>
                    </a:p>
                  </a:txBody>
                  <a:tcPr/>
                </a:tc>
                <a:tc>
                  <a:txBody>
                    <a:bodyPr/>
                    <a:lstStyle/>
                    <a:p>
                      <a:r>
                        <a:rPr lang="tr-TR" dirty="0" smtClean="0"/>
                        <a:t> STANDARTLAR, PROSEDÜRLER, KURALLAR VE GÖZLEMLER</a:t>
                      </a:r>
                      <a:endParaRPr lang="tr-TR" dirty="0"/>
                    </a:p>
                  </a:txBody>
                  <a:tcPr/>
                </a:tc>
              </a:tr>
              <a:tr h="370840">
                <a:tc>
                  <a:txBody>
                    <a:bodyPr/>
                    <a:lstStyle/>
                    <a:p>
                      <a:r>
                        <a:rPr lang="tr-TR" dirty="0" smtClean="0"/>
                        <a:t>DENETLEYEN KİŞİLER</a:t>
                      </a:r>
                      <a:endParaRPr lang="tr-TR" dirty="0"/>
                    </a:p>
                  </a:txBody>
                  <a:tcPr/>
                </a:tc>
                <a:tc>
                  <a:txBody>
                    <a:bodyPr/>
                    <a:lstStyle/>
                    <a:p>
                      <a:r>
                        <a:rPr lang="tr-TR" dirty="0" smtClean="0"/>
                        <a:t>FİRMA SAHİBİ, AİLE ÜYELERİ, İLGİLİ BİRİM YETKİLİLERİ VE UZMANLAR</a:t>
                      </a:r>
                      <a:endParaRPr lang="tr-TR" dirty="0"/>
                    </a:p>
                  </a:txBody>
                  <a:tcPr/>
                </a:tc>
                <a:tc>
                  <a:txBody>
                    <a:bodyPr/>
                    <a:lstStyle/>
                    <a:p>
                      <a:r>
                        <a:rPr lang="tr-TR" dirty="0" smtClean="0"/>
                        <a:t>FİRMA SAHİBİ VE AİLE ÜYELERİ</a:t>
                      </a:r>
                      <a:endParaRPr lang="tr-TR" dirty="0"/>
                    </a:p>
                  </a:txBody>
                  <a:tcPr/>
                </a:tc>
              </a:tr>
              <a:tr h="370840">
                <a:tc>
                  <a:txBody>
                    <a:bodyPr/>
                    <a:lstStyle/>
                    <a:p>
                      <a:r>
                        <a:rPr lang="tr-TR" dirty="0" smtClean="0"/>
                        <a:t>DENETLEME ZAMANI</a:t>
                      </a:r>
                      <a:endParaRPr lang="tr-TR" dirty="0"/>
                    </a:p>
                  </a:txBody>
                  <a:tcPr/>
                </a:tc>
                <a:tc>
                  <a:txBody>
                    <a:bodyPr/>
                    <a:lstStyle/>
                    <a:p>
                      <a:r>
                        <a:rPr lang="tr-TR" dirty="0" smtClean="0"/>
                        <a:t>SÜREKLİ</a:t>
                      </a:r>
                      <a:endParaRPr lang="tr-TR" dirty="0"/>
                    </a:p>
                  </a:txBody>
                  <a:tcPr/>
                </a:tc>
                <a:tc>
                  <a:txBody>
                    <a:bodyPr/>
                    <a:lstStyle/>
                    <a:p>
                      <a:r>
                        <a:rPr lang="tr-TR" dirty="0" smtClean="0"/>
                        <a:t>BELİRLİ PERİYODLARDA</a:t>
                      </a:r>
                      <a:endParaRPr lang="tr-TR" dirty="0"/>
                    </a:p>
                  </a:txBody>
                  <a:tcPr/>
                </a:tc>
              </a:tr>
            </a:tbl>
          </a:graphicData>
        </a:graphic>
      </p:graphicFrame>
    </p:spTree>
    <p:extLst>
      <p:ext uri="{BB962C8B-B14F-4D97-AF65-F5344CB8AC3E}">
        <p14:creationId xmlns:p14="http://schemas.microsoft.com/office/powerpoint/2010/main" val="20020243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tr-TR" dirty="0" smtClean="0"/>
              <a:t>Aile işletmelerinin başarı için şartı, güçlü bir aile kültürü ve güçlü bir işletme kültürünü birbiriyle uyumlu hale getirmek ve yeni nesillerin paylaşılan değerleri yürekten benimsemesi konusunda bir anlayış geliştirmektir.</a:t>
            </a:r>
            <a:endParaRPr lang="tr-TR" dirty="0"/>
          </a:p>
        </p:txBody>
      </p:sp>
    </p:spTree>
    <p:extLst>
      <p:ext uri="{BB962C8B-B14F-4D97-AF65-F5344CB8AC3E}">
        <p14:creationId xmlns:p14="http://schemas.microsoft.com/office/powerpoint/2010/main" val="32971545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92075" y="1030490"/>
            <a:ext cx="8095843" cy="429127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28701" y="679780"/>
            <a:ext cx="2530475" cy="391795"/>
          </a:xfrm>
          <a:prstGeom prst="rect">
            <a:avLst/>
          </a:prstGeom>
        </p:spPr>
        <p:txBody>
          <a:bodyPr vert="horz" wrap="square" lIns="0" tIns="12700" rIns="0" bIns="0" rtlCol="0">
            <a:spAutoFit/>
          </a:bodyPr>
          <a:lstStyle/>
          <a:p>
            <a:pPr marL="12700">
              <a:lnSpc>
                <a:spcPct val="100000"/>
              </a:lnSpc>
              <a:spcBef>
                <a:spcPts val="100"/>
              </a:spcBef>
            </a:pPr>
            <a:r>
              <a:rPr sz="2400" b="0" i="0" spc="-5" dirty="0">
                <a:solidFill>
                  <a:srgbClr val="A40020"/>
                </a:solidFill>
                <a:latin typeface="Arial"/>
                <a:cs typeface="Arial"/>
              </a:rPr>
              <a:t>Aile işleri</a:t>
            </a:r>
            <a:r>
              <a:rPr sz="2400" b="0" i="0" spc="-40" dirty="0">
                <a:solidFill>
                  <a:srgbClr val="A40020"/>
                </a:solidFill>
                <a:latin typeface="Arial"/>
                <a:cs typeface="Arial"/>
              </a:rPr>
              <a:t> </a:t>
            </a:r>
            <a:r>
              <a:rPr sz="2400" b="0" i="0" spc="-10" dirty="0">
                <a:solidFill>
                  <a:srgbClr val="A40020"/>
                </a:solidFill>
                <a:latin typeface="Arial"/>
                <a:cs typeface="Arial"/>
              </a:rPr>
              <a:t>özeldir…</a:t>
            </a:r>
            <a:endParaRPr sz="2400">
              <a:latin typeface="Arial"/>
              <a:cs typeface="Arial"/>
            </a:endParaRPr>
          </a:p>
        </p:txBody>
      </p:sp>
      <p:sp>
        <p:nvSpPr>
          <p:cNvPr id="4" name="object 4"/>
          <p:cNvSpPr/>
          <p:nvPr/>
        </p:nvSpPr>
        <p:spPr>
          <a:xfrm>
            <a:off x="5401309" y="4845050"/>
            <a:ext cx="3676015" cy="1898647"/>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6113145" y="5001514"/>
            <a:ext cx="584835" cy="391160"/>
          </a:xfrm>
          <a:prstGeom prst="rect">
            <a:avLst/>
          </a:prstGeom>
        </p:spPr>
        <p:txBody>
          <a:bodyPr vert="horz" wrap="square" lIns="0" tIns="12700" rIns="0" bIns="0" rtlCol="0">
            <a:spAutoFit/>
          </a:bodyPr>
          <a:lstStyle/>
          <a:p>
            <a:pPr marL="12700">
              <a:lnSpc>
                <a:spcPct val="100000"/>
              </a:lnSpc>
              <a:spcBef>
                <a:spcPts val="100"/>
              </a:spcBef>
            </a:pPr>
            <a:r>
              <a:rPr sz="2400" b="1" spc="-5" dirty="0">
                <a:solidFill>
                  <a:srgbClr val="292929"/>
                </a:solidFill>
                <a:latin typeface="Arial"/>
                <a:cs typeface="Arial"/>
              </a:rPr>
              <a:t>Aile</a:t>
            </a:r>
            <a:endParaRPr sz="2400">
              <a:latin typeface="Arial"/>
              <a:cs typeface="Arial"/>
            </a:endParaRPr>
          </a:p>
        </p:txBody>
      </p:sp>
      <p:sp>
        <p:nvSpPr>
          <p:cNvPr id="6" name="object 6"/>
          <p:cNvSpPr txBox="1"/>
          <p:nvPr/>
        </p:nvSpPr>
        <p:spPr>
          <a:xfrm>
            <a:off x="6789801" y="5293867"/>
            <a:ext cx="1951355" cy="1196975"/>
          </a:xfrm>
          <a:prstGeom prst="rect">
            <a:avLst/>
          </a:prstGeom>
        </p:spPr>
        <p:txBody>
          <a:bodyPr vert="horz" wrap="square" lIns="0" tIns="12700" rIns="0" bIns="0" rtlCol="0">
            <a:spAutoFit/>
          </a:bodyPr>
          <a:lstStyle/>
          <a:p>
            <a:pPr marR="5080" algn="r">
              <a:lnSpc>
                <a:spcPct val="100000"/>
              </a:lnSpc>
              <a:spcBef>
                <a:spcPts val="100"/>
              </a:spcBef>
            </a:pPr>
            <a:r>
              <a:rPr sz="1800" b="1" dirty="0">
                <a:solidFill>
                  <a:srgbClr val="292929"/>
                </a:solidFill>
                <a:latin typeface="Arial"/>
                <a:cs typeface="Arial"/>
              </a:rPr>
              <a:t>Şir</a:t>
            </a:r>
            <a:r>
              <a:rPr sz="1800" b="1" spc="-10" dirty="0">
                <a:solidFill>
                  <a:srgbClr val="292929"/>
                </a:solidFill>
                <a:latin typeface="Arial"/>
                <a:cs typeface="Arial"/>
              </a:rPr>
              <a:t>k</a:t>
            </a:r>
            <a:r>
              <a:rPr sz="1800" b="1" spc="-5" dirty="0">
                <a:solidFill>
                  <a:srgbClr val="292929"/>
                </a:solidFill>
                <a:latin typeface="Arial"/>
                <a:cs typeface="Arial"/>
              </a:rPr>
              <a:t>et</a:t>
            </a:r>
            <a:endParaRPr sz="1800">
              <a:latin typeface="Arial"/>
              <a:cs typeface="Arial"/>
            </a:endParaRPr>
          </a:p>
          <a:p>
            <a:pPr>
              <a:lnSpc>
                <a:spcPct val="100000"/>
              </a:lnSpc>
            </a:pPr>
            <a:endParaRPr sz="2000">
              <a:latin typeface="Arial"/>
              <a:cs typeface="Arial"/>
            </a:endParaRPr>
          </a:p>
          <a:p>
            <a:pPr>
              <a:lnSpc>
                <a:spcPct val="100000"/>
              </a:lnSpc>
              <a:spcBef>
                <a:spcPts val="5"/>
              </a:spcBef>
            </a:pPr>
            <a:endParaRPr sz="2050">
              <a:latin typeface="Arial"/>
              <a:cs typeface="Arial"/>
            </a:endParaRPr>
          </a:p>
          <a:p>
            <a:pPr marL="12700">
              <a:lnSpc>
                <a:spcPct val="100000"/>
              </a:lnSpc>
            </a:pPr>
            <a:r>
              <a:rPr sz="2000" b="1" dirty="0">
                <a:solidFill>
                  <a:srgbClr val="292929"/>
                </a:solidFill>
                <a:latin typeface="Arial"/>
                <a:cs typeface="Arial"/>
              </a:rPr>
              <a:t>Ortaklar</a:t>
            </a:r>
            <a:endParaRPr sz="2000">
              <a:latin typeface="Arial"/>
              <a:cs typeface="Arial"/>
            </a:endParaRPr>
          </a:p>
        </p:txBody>
      </p:sp>
      <p:sp>
        <p:nvSpPr>
          <p:cNvPr id="7" name="object 7"/>
          <p:cNvSpPr/>
          <p:nvPr/>
        </p:nvSpPr>
        <p:spPr>
          <a:xfrm>
            <a:off x="6680327" y="4942713"/>
            <a:ext cx="1722247" cy="1126693"/>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807741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20700" y="6462471"/>
            <a:ext cx="290830" cy="177800"/>
          </a:xfrm>
          <a:prstGeom prst="rect">
            <a:avLst/>
          </a:prstGeom>
        </p:spPr>
        <p:txBody>
          <a:bodyPr vert="horz" wrap="square" lIns="0" tIns="12065" rIns="0" bIns="0" rtlCol="0">
            <a:spAutoFit/>
          </a:bodyPr>
          <a:lstStyle/>
          <a:p>
            <a:pPr marL="12700">
              <a:lnSpc>
                <a:spcPct val="100000"/>
              </a:lnSpc>
              <a:spcBef>
                <a:spcPts val="95"/>
              </a:spcBef>
            </a:pPr>
            <a:r>
              <a:rPr sz="1000" spc="-10" dirty="0">
                <a:latin typeface="Arial"/>
                <a:cs typeface="Arial"/>
              </a:rPr>
              <a:t>P</a:t>
            </a:r>
            <a:r>
              <a:rPr sz="1000" spc="-20" dirty="0">
                <a:latin typeface="Arial"/>
                <a:cs typeface="Arial"/>
              </a:rPr>
              <a:t>w</a:t>
            </a:r>
            <a:r>
              <a:rPr sz="1000" spc="-5" dirty="0">
                <a:latin typeface="Arial"/>
                <a:cs typeface="Arial"/>
              </a:rPr>
              <a:t>C</a:t>
            </a:r>
            <a:endParaRPr sz="1000" dirty="0">
              <a:latin typeface="Arial"/>
              <a:cs typeface="Arial"/>
            </a:endParaRPr>
          </a:p>
        </p:txBody>
      </p:sp>
      <p:sp>
        <p:nvSpPr>
          <p:cNvPr id="3" name="object 3"/>
          <p:cNvSpPr txBox="1"/>
          <p:nvPr/>
        </p:nvSpPr>
        <p:spPr>
          <a:xfrm>
            <a:off x="368300" y="1161034"/>
            <a:ext cx="8065134" cy="1191260"/>
          </a:xfrm>
          <a:prstGeom prst="rect">
            <a:avLst/>
          </a:prstGeom>
        </p:spPr>
        <p:txBody>
          <a:bodyPr vert="horz" wrap="square" lIns="0" tIns="127000" rIns="0" bIns="0" rtlCol="0">
            <a:spAutoFit/>
          </a:bodyPr>
          <a:lstStyle/>
          <a:p>
            <a:pPr marL="287020" indent="-274320">
              <a:lnSpc>
                <a:spcPct val="100000"/>
              </a:lnSpc>
              <a:spcBef>
                <a:spcPts val="1000"/>
              </a:spcBef>
              <a:buFont typeface="Arial"/>
              <a:buChar char="•"/>
              <a:tabLst>
                <a:tab pos="286385" algn="l"/>
                <a:tab pos="287020" algn="l"/>
              </a:tabLst>
            </a:pPr>
            <a:r>
              <a:rPr sz="1800" spc="-5" dirty="0">
                <a:latin typeface="Georgia"/>
                <a:cs typeface="Georgia"/>
              </a:rPr>
              <a:t>Forbes’in milyarderler listesinin </a:t>
            </a:r>
            <a:r>
              <a:rPr sz="1800" dirty="0">
                <a:latin typeface="Georgia"/>
                <a:cs typeface="Georgia"/>
              </a:rPr>
              <a:t>%40’tan fazlası aile </a:t>
            </a:r>
            <a:r>
              <a:rPr sz="1800" spc="-5" dirty="0">
                <a:latin typeface="Georgia"/>
                <a:cs typeface="Georgia"/>
              </a:rPr>
              <a:t>şirketi</a:t>
            </a:r>
            <a:r>
              <a:rPr sz="1800" spc="5" dirty="0">
                <a:latin typeface="Georgia"/>
                <a:cs typeface="Georgia"/>
              </a:rPr>
              <a:t> </a:t>
            </a:r>
            <a:r>
              <a:rPr sz="1800" spc="-5" dirty="0">
                <a:latin typeface="Georgia"/>
                <a:cs typeface="Georgia"/>
              </a:rPr>
              <a:t>sahiplerinden,</a:t>
            </a:r>
            <a:endParaRPr sz="1800" dirty="0">
              <a:latin typeface="Georgia"/>
              <a:cs typeface="Georgia"/>
            </a:endParaRPr>
          </a:p>
          <a:p>
            <a:pPr marL="287020" indent="-274320">
              <a:lnSpc>
                <a:spcPct val="100000"/>
              </a:lnSpc>
              <a:spcBef>
                <a:spcPts val="900"/>
              </a:spcBef>
              <a:buFont typeface="Arial"/>
              <a:buChar char="•"/>
              <a:tabLst>
                <a:tab pos="286385" algn="l"/>
                <a:tab pos="287020" algn="l"/>
              </a:tabLst>
            </a:pPr>
            <a:r>
              <a:rPr sz="1800" dirty="0">
                <a:latin typeface="Georgia"/>
                <a:cs typeface="Georgia"/>
              </a:rPr>
              <a:t>Dünyanın en zengin ilk </a:t>
            </a:r>
            <a:r>
              <a:rPr sz="1800" spc="-5" dirty="0">
                <a:latin typeface="Georgia"/>
                <a:cs typeface="Georgia"/>
              </a:rPr>
              <a:t>10’unun 7’si </a:t>
            </a:r>
            <a:r>
              <a:rPr sz="1800" dirty="0">
                <a:latin typeface="Georgia"/>
                <a:cs typeface="Georgia"/>
              </a:rPr>
              <a:t>aile </a:t>
            </a:r>
            <a:r>
              <a:rPr sz="1800" spc="-5" dirty="0">
                <a:latin typeface="Georgia"/>
                <a:cs typeface="Georgia"/>
              </a:rPr>
              <a:t>şirketi</a:t>
            </a:r>
            <a:r>
              <a:rPr sz="1800" spc="-25" dirty="0">
                <a:latin typeface="Georgia"/>
                <a:cs typeface="Georgia"/>
              </a:rPr>
              <a:t> </a:t>
            </a:r>
            <a:r>
              <a:rPr sz="1800" spc="-5" dirty="0">
                <a:latin typeface="Georgia"/>
                <a:cs typeface="Georgia"/>
              </a:rPr>
              <a:t>sahibi</a:t>
            </a:r>
            <a:endParaRPr sz="1800" dirty="0">
              <a:latin typeface="Georgia"/>
              <a:cs typeface="Georgia"/>
            </a:endParaRPr>
          </a:p>
          <a:p>
            <a:pPr marL="287020" indent="-274320">
              <a:lnSpc>
                <a:spcPct val="100000"/>
              </a:lnSpc>
              <a:spcBef>
                <a:spcPts val="900"/>
              </a:spcBef>
              <a:buFont typeface="Arial"/>
              <a:buChar char="•"/>
              <a:tabLst>
                <a:tab pos="286385" algn="l"/>
                <a:tab pos="287020" algn="l"/>
              </a:tabLst>
            </a:pPr>
            <a:r>
              <a:rPr sz="1800" spc="-5" dirty="0">
                <a:latin typeface="Georgia"/>
                <a:cs typeface="Georgia"/>
              </a:rPr>
              <a:t>Avrupa’daki 100 </a:t>
            </a:r>
            <a:r>
              <a:rPr sz="1800" dirty="0">
                <a:latin typeface="Georgia"/>
                <a:cs typeface="Georgia"/>
              </a:rPr>
              <a:t>aile </a:t>
            </a:r>
            <a:r>
              <a:rPr sz="1800" spc="-5" dirty="0">
                <a:latin typeface="Georgia"/>
                <a:cs typeface="Georgia"/>
              </a:rPr>
              <a:t>şirketinin yıllık toplam geliri 1.1 trilyon </a:t>
            </a:r>
            <a:r>
              <a:rPr sz="1800" spc="-10" dirty="0">
                <a:latin typeface="Georgia"/>
                <a:cs typeface="Georgia"/>
              </a:rPr>
              <a:t>Euro. </a:t>
            </a:r>
            <a:r>
              <a:rPr sz="1800" dirty="0">
                <a:latin typeface="Georgia"/>
                <a:cs typeface="Georgia"/>
              </a:rPr>
              <a:t>Bu</a:t>
            </a:r>
            <a:r>
              <a:rPr sz="1800" spc="120" dirty="0">
                <a:latin typeface="Georgia"/>
                <a:cs typeface="Georgia"/>
              </a:rPr>
              <a:t> </a:t>
            </a:r>
            <a:r>
              <a:rPr sz="1800" spc="-5" dirty="0">
                <a:latin typeface="Georgia"/>
                <a:cs typeface="Georgia"/>
              </a:rPr>
              <a:t>rakam,</a:t>
            </a:r>
            <a:endParaRPr sz="1800" dirty="0">
              <a:latin typeface="Georgia"/>
              <a:cs typeface="Georgia"/>
            </a:endParaRPr>
          </a:p>
        </p:txBody>
      </p:sp>
      <p:sp>
        <p:nvSpPr>
          <p:cNvPr id="4" name="object 4"/>
          <p:cNvSpPr txBox="1"/>
          <p:nvPr/>
        </p:nvSpPr>
        <p:spPr>
          <a:xfrm>
            <a:off x="368300" y="2212975"/>
            <a:ext cx="8348345" cy="1076960"/>
          </a:xfrm>
          <a:prstGeom prst="rect">
            <a:avLst/>
          </a:prstGeom>
        </p:spPr>
        <p:txBody>
          <a:bodyPr vert="horz" wrap="square" lIns="0" tIns="127000" rIns="0" bIns="0" rtlCol="0">
            <a:spAutoFit/>
          </a:bodyPr>
          <a:lstStyle/>
          <a:p>
            <a:pPr marL="12700">
              <a:lnSpc>
                <a:spcPct val="100000"/>
              </a:lnSpc>
              <a:spcBef>
                <a:spcPts val="1000"/>
              </a:spcBef>
            </a:pPr>
            <a:r>
              <a:rPr sz="1800" spc="-5" dirty="0">
                <a:latin typeface="Georgia"/>
                <a:cs typeface="Georgia"/>
              </a:rPr>
              <a:t>İspanya'nın GSYH’sına</a:t>
            </a:r>
            <a:r>
              <a:rPr sz="1800" spc="-10" dirty="0">
                <a:latin typeface="Georgia"/>
                <a:cs typeface="Georgia"/>
              </a:rPr>
              <a:t> </a:t>
            </a:r>
            <a:r>
              <a:rPr sz="1800" spc="-5" dirty="0">
                <a:latin typeface="Georgia"/>
                <a:cs typeface="Georgia"/>
              </a:rPr>
              <a:t>eşit</a:t>
            </a:r>
            <a:endParaRPr sz="1800" dirty="0">
              <a:latin typeface="Georgia"/>
              <a:cs typeface="Georgia"/>
            </a:endParaRPr>
          </a:p>
          <a:p>
            <a:pPr marL="12700" marR="5080">
              <a:lnSpc>
                <a:spcPct val="100000"/>
              </a:lnSpc>
              <a:spcBef>
                <a:spcPts val="900"/>
              </a:spcBef>
              <a:buFont typeface="Arial"/>
              <a:buChar char="•"/>
              <a:tabLst>
                <a:tab pos="286385" algn="l"/>
                <a:tab pos="287020" algn="l"/>
              </a:tabLst>
            </a:pPr>
            <a:r>
              <a:rPr sz="1800" dirty="0">
                <a:latin typeface="Georgia"/>
                <a:cs typeface="Georgia"/>
              </a:rPr>
              <a:t>Dünyanın ikinci </a:t>
            </a:r>
            <a:r>
              <a:rPr sz="1800" spc="-5" dirty="0">
                <a:latin typeface="Georgia"/>
                <a:cs typeface="Georgia"/>
              </a:rPr>
              <a:t>büyük otomobil üreticisi Volkswagen, Avrupa’nın </a:t>
            </a:r>
            <a:r>
              <a:rPr sz="1800" dirty="0">
                <a:latin typeface="Georgia"/>
                <a:cs typeface="Georgia"/>
              </a:rPr>
              <a:t>en </a:t>
            </a:r>
            <a:r>
              <a:rPr sz="1800" spc="-5" dirty="0">
                <a:latin typeface="Georgia"/>
                <a:cs typeface="Georgia"/>
              </a:rPr>
              <a:t>büyük </a:t>
            </a:r>
            <a:r>
              <a:rPr sz="1800" dirty="0">
                <a:latin typeface="Georgia"/>
                <a:cs typeface="Georgia"/>
              </a:rPr>
              <a:t>aile  </a:t>
            </a:r>
            <a:r>
              <a:rPr sz="1800" spc="-5" dirty="0">
                <a:latin typeface="Georgia"/>
                <a:cs typeface="Georgia"/>
              </a:rPr>
              <a:t>şirketi. %32'sine Piech </a:t>
            </a:r>
            <a:r>
              <a:rPr sz="1800" dirty="0">
                <a:latin typeface="Georgia"/>
                <a:cs typeface="Georgia"/>
              </a:rPr>
              <a:t>ailesi</a:t>
            </a:r>
            <a:r>
              <a:rPr sz="1800" spc="-10" dirty="0">
                <a:latin typeface="Georgia"/>
                <a:cs typeface="Georgia"/>
              </a:rPr>
              <a:t> </a:t>
            </a:r>
            <a:r>
              <a:rPr sz="1800" spc="-5" dirty="0">
                <a:latin typeface="Georgia"/>
                <a:cs typeface="Georgia"/>
              </a:rPr>
              <a:t>sahip</a:t>
            </a:r>
            <a:endParaRPr sz="1800" dirty="0">
              <a:latin typeface="Georgia"/>
              <a:cs typeface="Georgia"/>
            </a:endParaRPr>
          </a:p>
        </p:txBody>
      </p:sp>
      <p:sp>
        <p:nvSpPr>
          <p:cNvPr id="5" name="object 5"/>
          <p:cNvSpPr txBox="1"/>
          <p:nvPr/>
        </p:nvSpPr>
        <p:spPr>
          <a:xfrm>
            <a:off x="368300" y="3378834"/>
            <a:ext cx="8304530" cy="2563495"/>
          </a:xfrm>
          <a:prstGeom prst="rect">
            <a:avLst/>
          </a:prstGeom>
        </p:spPr>
        <p:txBody>
          <a:bodyPr vert="horz" wrap="square" lIns="0" tIns="12700" rIns="0" bIns="0" rtlCol="0">
            <a:spAutoFit/>
          </a:bodyPr>
          <a:lstStyle/>
          <a:p>
            <a:pPr marL="287020" indent="-274320">
              <a:lnSpc>
                <a:spcPct val="100000"/>
              </a:lnSpc>
              <a:spcBef>
                <a:spcPts val="100"/>
              </a:spcBef>
              <a:buFont typeface="Arial"/>
              <a:buChar char="•"/>
              <a:tabLst>
                <a:tab pos="286385" algn="l"/>
                <a:tab pos="287020" algn="l"/>
              </a:tabLst>
            </a:pPr>
            <a:r>
              <a:rPr sz="1800" dirty="0">
                <a:latin typeface="Georgia"/>
                <a:cs typeface="Georgia"/>
              </a:rPr>
              <a:t>Listenin ikinci </a:t>
            </a:r>
            <a:r>
              <a:rPr sz="1800" spc="-5" dirty="0">
                <a:latin typeface="Georgia"/>
                <a:cs typeface="Georgia"/>
              </a:rPr>
              <a:t>sırasında </a:t>
            </a:r>
            <a:r>
              <a:rPr sz="1800" dirty="0">
                <a:latin typeface="Georgia"/>
                <a:cs typeface="Georgia"/>
              </a:rPr>
              <a:t>ise Hindistan </a:t>
            </a:r>
            <a:r>
              <a:rPr sz="1800" spc="-5" dirty="0">
                <a:latin typeface="Georgia"/>
                <a:cs typeface="Georgia"/>
              </a:rPr>
              <a:t>kökenli Mittal </a:t>
            </a:r>
            <a:r>
              <a:rPr sz="1800" dirty="0">
                <a:latin typeface="Georgia"/>
                <a:cs typeface="Georgia"/>
              </a:rPr>
              <a:t>ailesinin Arcelor</a:t>
            </a:r>
            <a:r>
              <a:rPr sz="1800" spc="-40" dirty="0">
                <a:latin typeface="Georgia"/>
                <a:cs typeface="Georgia"/>
              </a:rPr>
              <a:t> </a:t>
            </a:r>
            <a:r>
              <a:rPr sz="1800" spc="-5" dirty="0">
                <a:latin typeface="Georgia"/>
                <a:cs typeface="Georgia"/>
              </a:rPr>
              <a:t>Mittal</a:t>
            </a:r>
            <a:endParaRPr sz="1800" dirty="0">
              <a:latin typeface="Georgia"/>
              <a:cs typeface="Georgia"/>
            </a:endParaRPr>
          </a:p>
          <a:p>
            <a:pPr marL="12700">
              <a:lnSpc>
                <a:spcPct val="100000"/>
              </a:lnSpc>
            </a:pPr>
            <a:r>
              <a:rPr sz="1800" spc="-5" dirty="0">
                <a:latin typeface="Georgia"/>
                <a:cs typeface="Georgia"/>
              </a:rPr>
              <a:t>çelik şirketi var. Geçen yılki geliri 50.7 </a:t>
            </a:r>
            <a:r>
              <a:rPr sz="1800" dirty="0">
                <a:latin typeface="Georgia"/>
                <a:cs typeface="Georgia"/>
              </a:rPr>
              <a:t>milyar </a:t>
            </a:r>
            <a:r>
              <a:rPr sz="1800" spc="-5" dirty="0">
                <a:latin typeface="Georgia"/>
                <a:cs typeface="Georgia"/>
              </a:rPr>
              <a:t>Euro ve </a:t>
            </a:r>
            <a:r>
              <a:rPr sz="1800" dirty="0">
                <a:latin typeface="Georgia"/>
                <a:cs typeface="Georgia"/>
              </a:rPr>
              <a:t>ailenin </a:t>
            </a:r>
            <a:r>
              <a:rPr sz="1800" spc="-5" dirty="0">
                <a:latin typeface="Georgia"/>
                <a:cs typeface="Georgia"/>
              </a:rPr>
              <a:t>payı</a:t>
            </a:r>
            <a:r>
              <a:rPr sz="1800" dirty="0">
                <a:latin typeface="Georgia"/>
                <a:cs typeface="Georgia"/>
              </a:rPr>
              <a:t> </a:t>
            </a:r>
            <a:r>
              <a:rPr sz="1800" spc="-5" dirty="0">
                <a:latin typeface="Georgia"/>
                <a:cs typeface="Georgia"/>
              </a:rPr>
              <a:t>%42</a:t>
            </a:r>
            <a:endParaRPr sz="1800" dirty="0">
              <a:latin typeface="Georgia"/>
              <a:cs typeface="Georgia"/>
            </a:endParaRPr>
          </a:p>
          <a:p>
            <a:pPr marL="12700" marR="5080">
              <a:lnSpc>
                <a:spcPct val="100000"/>
              </a:lnSpc>
              <a:spcBef>
                <a:spcPts val="900"/>
              </a:spcBef>
              <a:buFont typeface="Arial"/>
              <a:buChar char="•"/>
              <a:tabLst>
                <a:tab pos="286385" algn="l"/>
                <a:tab pos="287020" algn="l"/>
              </a:tabLst>
            </a:pPr>
            <a:r>
              <a:rPr sz="1800" spc="-5" dirty="0">
                <a:latin typeface="Georgia"/>
                <a:cs typeface="Georgia"/>
              </a:rPr>
              <a:t>Fransız ve </a:t>
            </a:r>
            <a:r>
              <a:rPr sz="1800" dirty="0">
                <a:latin typeface="Georgia"/>
                <a:cs typeface="Georgia"/>
              </a:rPr>
              <a:t>Alman ailelerin ilk </a:t>
            </a:r>
            <a:r>
              <a:rPr sz="1800" spc="-5" dirty="0">
                <a:latin typeface="Georgia"/>
                <a:cs typeface="Georgia"/>
              </a:rPr>
              <a:t>100’de egemenliği var, ancak </a:t>
            </a:r>
            <a:r>
              <a:rPr sz="1800" dirty="0">
                <a:latin typeface="Georgia"/>
                <a:cs typeface="Georgia"/>
              </a:rPr>
              <a:t>ilk </a:t>
            </a:r>
            <a:r>
              <a:rPr sz="1800" spc="-5" dirty="0">
                <a:latin typeface="Georgia"/>
                <a:cs typeface="Georgia"/>
              </a:rPr>
              <a:t>10'a bakıldığında  </a:t>
            </a:r>
            <a:r>
              <a:rPr sz="1800" dirty="0">
                <a:latin typeface="Georgia"/>
                <a:cs typeface="Georgia"/>
              </a:rPr>
              <a:t>Alman aile </a:t>
            </a:r>
            <a:r>
              <a:rPr sz="1800" spc="-5" dirty="0">
                <a:latin typeface="Georgia"/>
                <a:cs typeface="Georgia"/>
              </a:rPr>
              <a:t>şirketleri öne çıkıyor (Volkswagen, BMW, </a:t>
            </a:r>
            <a:r>
              <a:rPr sz="1800" dirty="0">
                <a:latin typeface="Georgia"/>
                <a:cs typeface="Georgia"/>
              </a:rPr>
              <a:t>Aldi, </a:t>
            </a:r>
            <a:r>
              <a:rPr sz="1800" spc="-5" dirty="0">
                <a:latin typeface="Georgia"/>
                <a:cs typeface="Georgia"/>
              </a:rPr>
              <a:t>Bosch,</a:t>
            </a:r>
            <a:r>
              <a:rPr sz="1800" spc="55" dirty="0">
                <a:latin typeface="Georgia"/>
                <a:cs typeface="Georgia"/>
              </a:rPr>
              <a:t> </a:t>
            </a:r>
            <a:r>
              <a:rPr sz="1800" spc="-10" dirty="0">
                <a:latin typeface="Georgia"/>
                <a:cs typeface="Georgia"/>
              </a:rPr>
              <a:t>vb)</a:t>
            </a:r>
            <a:endParaRPr sz="1800" dirty="0">
              <a:latin typeface="Georgia"/>
              <a:cs typeface="Georgia"/>
            </a:endParaRPr>
          </a:p>
          <a:p>
            <a:pPr marL="12700" marR="206375">
              <a:lnSpc>
                <a:spcPct val="100000"/>
              </a:lnSpc>
              <a:spcBef>
                <a:spcPts val="900"/>
              </a:spcBef>
              <a:buFont typeface="Arial"/>
              <a:buChar char="•"/>
              <a:tabLst>
                <a:tab pos="286385" algn="l"/>
                <a:tab pos="287020" algn="l"/>
              </a:tabLst>
            </a:pPr>
            <a:r>
              <a:rPr sz="1800" spc="-5" dirty="0">
                <a:latin typeface="Georgia"/>
                <a:cs typeface="Georgia"/>
              </a:rPr>
              <a:t>Avrupa'nın en büyük 100 </a:t>
            </a:r>
            <a:r>
              <a:rPr sz="1800" dirty="0">
                <a:latin typeface="Georgia"/>
                <a:cs typeface="Georgia"/>
              </a:rPr>
              <a:t>aile </a:t>
            </a:r>
            <a:r>
              <a:rPr sz="1800" spc="-5" dirty="0">
                <a:latin typeface="Georgia"/>
                <a:cs typeface="Georgia"/>
              </a:rPr>
              <a:t>şirket listesinde Türkiye'den üç </a:t>
            </a:r>
            <a:r>
              <a:rPr sz="1800" dirty="0">
                <a:latin typeface="Georgia"/>
                <a:cs typeface="Georgia"/>
              </a:rPr>
              <a:t>aile </a:t>
            </a:r>
            <a:r>
              <a:rPr sz="1800" spc="-5" dirty="0">
                <a:latin typeface="Georgia"/>
                <a:cs typeface="Georgia"/>
              </a:rPr>
              <a:t>şirketi  bulunuyor. Koç Grubu 16., </a:t>
            </a:r>
            <a:r>
              <a:rPr sz="1800" dirty="0">
                <a:latin typeface="Georgia"/>
                <a:cs typeface="Georgia"/>
              </a:rPr>
              <a:t>Hacı </a:t>
            </a:r>
            <a:r>
              <a:rPr sz="1800" spc="-5" dirty="0">
                <a:latin typeface="Georgia"/>
                <a:cs typeface="Georgia"/>
              </a:rPr>
              <a:t>Ömer Sabancı </a:t>
            </a:r>
            <a:r>
              <a:rPr sz="1800" dirty="0">
                <a:latin typeface="Georgia"/>
                <a:cs typeface="Georgia"/>
              </a:rPr>
              <a:t>Holding </a:t>
            </a:r>
            <a:r>
              <a:rPr sz="1800" spc="-5" dirty="0">
                <a:latin typeface="Georgia"/>
                <a:cs typeface="Georgia"/>
              </a:rPr>
              <a:t>28., Doğuş Grubu </a:t>
            </a:r>
            <a:r>
              <a:rPr sz="1800" dirty="0">
                <a:latin typeface="Georgia"/>
                <a:cs typeface="Georgia"/>
              </a:rPr>
              <a:t>ise</a:t>
            </a:r>
            <a:r>
              <a:rPr sz="1800" spc="70" dirty="0">
                <a:latin typeface="Georgia"/>
                <a:cs typeface="Georgia"/>
              </a:rPr>
              <a:t> </a:t>
            </a:r>
            <a:r>
              <a:rPr sz="1800" spc="-5" dirty="0">
                <a:latin typeface="Georgia"/>
                <a:cs typeface="Georgia"/>
              </a:rPr>
              <a:t>61.</a:t>
            </a:r>
            <a:endParaRPr sz="1800" dirty="0">
              <a:latin typeface="Georgia"/>
              <a:cs typeface="Georgia"/>
            </a:endParaRPr>
          </a:p>
          <a:p>
            <a:pPr marL="287020" indent="-274320">
              <a:lnSpc>
                <a:spcPct val="100000"/>
              </a:lnSpc>
              <a:spcBef>
                <a:spcPts val="905"/>
              </a:spcBef>
              <a:buFont typeface="Arial"/>
              <a:buChar char="•"/>
              <a:tabLst>
                <a:tab pos="286385" algn="l"/>
                <a:tab pos="287020" algn="l"/>
              </a:tabLst>
            </a:pPr>
            <a:r>
              <a:rPr sz="1800" spc="-5" dirty="0">
                <a:latin typeface="Georgia"/>
                <a:cs typeface="Georgia"/>
              </a:rPr>
              <a:t>Sektör dağılımına bakıldığında, </a:t>
            </a:r>
            <a:r>
              <a:rPr sz="1800" dirty="0">
                <a:latin typeface="Georgia"/>
                <a:cs typeface="Georgia"/>
              </a:rPr>
              <a:t>aile </a:t>
            </a:r>
            <a:r>
              <a:rPr sz="1800" spc="-5" dirty="0">
                <a:latin typeface="Georgia"/>
                <a:cs typeface="Georgia"/>
              </a:rPr>
              <a:t>şirketleri en çok perakende</a:t>
            </a:r>
            <a:r>
              <a:rPr sz="1800" spc="80" dirty="0">
                <a:latin typeface="Georgia"/>
                <a:cs typeface="Georgia"/>
              </a:rPr>
              <a:t> </a:t>
            </a:r>
            <a:r>
              <a:rPr sz="1800" spc="-5" dirty="0">
                <a:latin typeface="Georgia"/>
                <a:cs typeface="Georgia"/>
              </a:rPr>
              <a:t>sektöründe.</a:t>
            </a:r>
            <a:endParaRPr sz="1800" dirty="0">
              <a:latin typeface="Georgia"/>
              <a:cs typeface="Georgia"/>
            </a:endParaRPr>
          </a:p>
          <a:p>
            <a:pPr marL="12700">
              <a:lnSpc>
                <a:spcPct val="100000"/>
              </a:lnSpc>
            </a:pPr>
            <a:r>
              <a:rPr sz="1800" spc="-5" dirty="0">
                <a:latin typeface="Georgia"/>
                <a:cs typeface="Georgia"/>
              </a:rPr>
              <a:t>Şirketlerin </a:t>
            </a:r>
            <a:r>
              <a:rPr sz="1800" dirty="0">
                <a:latin typeface="Georgia"/>
                <a:cs typeface="Georgia"/>
              </a:rPr>
              <a:t>%20'si </a:t>
            </a:r>
            <a:r>
              <a:rPr sz="1800" spc="-5" dirty="0">
                <a:latin typeface="Georgia"/>
                <a:cs typeface="Georgia"/>
              </a:rPr>
              <a:t>perakendeyle</a:t>
            </a:r>
            <a:r>
              <a:rPr sz="1800" spc="-10" dirty="0">
                <a:latin typeface="Georgia"/>
                <a:cs typeface="Georgia"/>
              </a:rPr>
              <a:t> </a:t>
            </a:r>
            <a:r>
              <a:rPr sz="1800" spc="-5" dirty="0">
                <a:latin typeface="Georgia"/>
                <a:cs typeface="Georgia"/>
              </a:rPr>
              <a:t>bağlantılı.</a:t>
            </a:r>
            <a:endParaRPr sz="1800" dirty="0">
              <a:latin typeface="Georgia"/>
              <a:cs typeface="Georgia"/>
            </a:endParaRPr>
          </a:p>
        </p:txBody>
      </p:sp>
      <p:sp>
        <p:nvSpPr>
          <p:cNvPr id="6" name="object 6"/>
          <p:cNvSpPr txBox="1">
            <a:spLocks noGrp="1"/>
          </p:cNvSpPr>
          <p:nvPr>
            <p:ph type="title"/>
          </p:nvPr>
        </p:nvSpPr>
        <p:spPr>
          <a:xfrm>
            <a:off x="520700" y="662381"/>
            <a:ext cx="4222115" cy="452120"/>
          </a:xfrm>
          <a:prstGeom prst="rect">
            <a:avLst/>
          </a:prstGeom>
        </p:spPr>
        <p:txBody>
          <a:bodyPr vert="horz" wrap="square" lIns="0" tIns="12065" rIns="0" bIns="0" rtlCol="0">
            <a:spAutoFit/>
          </a:bodyPr>
          <a:lstStyle/>
          <a:p>
            <a:pPr marL="12700">
              <a:lnSpc>
                <a:spcPct val="100000"/>
              </a:lnSpc>
              <a:spcBef>
                <a:spcPts val="95"/>
              </a:spcBef>
            </a:pPr>
            <a:r>
              <a:rPr sz="2800" i="1" spc="-5" dirty="0">
                <a:solidFill>
                  <a:srgbClr val="000000"/>
                </a:solidFill>
              </a:rPr>
              <a:t>Aile </a:t>
            </a:r>
            <a:r>
              <a:rPr sz="2800" i="1" spc="-10" dirty="0">
                <a:solidFill>
                  <a:srgbClr val="000000"/>
                </a:solidFill>
              </a:rPr>
              <a:t>Şirketleri-</a:t>
            </a:r>
            <a:r>
              <a:rPr sz="2800" i="1" spc="20" dirty="0">
                <a:solidFill>
                  <a:srgbClr val="000000"/>
                </a:solidFill>
              </a:rPr>
              <a:t> </a:t>
            </a:r>
            <a:r>
              <a:rPr sz="2800" i="1" spc="-5" dirty="0">
                <a:solidFill>
                  <a:srgbClr val="000000"/>
                </a:solidFill>
              </a:rPr>
              <a:t>Sayılar</a:t>
            </a:r>
            <a:endParaRPr sz="2800" dirty="0"/>
          </a:p>
        </p:txBody>
      </p:sp>
    </p:spTree>
    <p:extLst>
      <p:ext uri="{BB962C8B-B14F-4D97-AF65-F5344CB8AC3E}">
        <p14:creationId xmlns:p14="http://schemas.microsoft.com/office/powerpoint/2010/main" val="2789373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2203450" y="5730951"/>
            <a:ext cx="2808351" cy="677786"/>
          </a:xfrm>
          <a:prstGeom prst="rect">
            <a:avLst/>
          </a:prstGeom>
          <a:blipFill>
            <a:blip r:embed="rId2" cstate="print"/>
            <a:stretch>
              <a:fillRect/>
            </a:stretch>
          </a:blipFill>
        </p:spPr>
        <p:txBody>
          <a:bodyPr wrap="square" lIns="0" tIns="0" rIns="0" bIns="0" rtlCol="0"/>
          <a:lstStyle/>
          <a:p>
            <a:endParaRPr dirty="0"/>
          </a:p>
        </p:txBody>
      </p:sp>
      <p:grpSp>
        <p:nvGrpSpPr>
          <p:cNvPr id="5" name="object 5"/>
          <p:cNvGrpSpPr/>
          <p:nvPr/>
        </p:nvGrpSpPr>
        <p:grpSpPr>
          <a:xfrm>
            <a:off x="0" y="780795"/>
            <a:ext cx="8662035" cy="5667375"/>
            <a:chOff x="0" y="780795"/>
            <a:chExt cx="8662035" cy="5667375"/>
          </a:xfrm>
        </p:grpSpPr>
        <p:sp>
          <p:nvSpPr>
            <p:cNvPr id="6" name="object 6"/>
            <p:cNvSpPr/>
            <p:nvPr/>
          </p:nvSpPr>
          <p:spPr>
            <a:xfrm>
              <a:off x="6716993" y="2547619"/>
              <a:ext cx="1578901" cy="1728723"/>
            </a:xfrm>
            <a:prstGeom prst="rect">
              <a:avLst/>
            </a:prstGeom>
            <a:blipFill>
              <a:blip r:embed="rId3" cstate="print"/>
              <a:stretch>
                <a:fillRect/>
              </a:stretch>
            </a:blipFill>
          </p:spPr>
          <p:txBody>
            <a:bodyPr wrap="square" lIns="0" tIns="0" rIns="0" bIns="0" rtlCol="0"/>
            <a:lstStyle/>
            <a:p>
              <a:endParaRPr dirty="0"/>
            </a:p>
          </p:txBody>
        </p:sp>
        <p:sp>
          <p:nvSpPr>
            <p:cNvPr id="7" name="object 7"/>
            <p:cNvSpPr/>
            <p:nvPr/>
          </p:nvSpPr>
          <p:spPr>
            <a:xfrm>
              <a:off x="5238877" y="3860990"/>
              <a:ext cx="1441450" cy="1185862"/>
            </a:xfrm>
            <a:prstGeom prst="rect">
              <a:avLst/>
            </a:prstGeom>
            <a:blipFill>
              <a:blip r:embed="rId4" cstate="print"/>
              <a:stretch>
                <a:fillRect/>
              </a:stretch>
            </a:blipFill>
          </p:spPr>
          <p:txBody>
            <a:bodyPr wrap="square" lIns="0" tIns="0" rIns="0" bIns="0" rtlCol="0"/>
            <a:lstStyle/>
            <a:p>
              <a:endParaRPr dirty="0"/>
            </a:p>
          </p:txBody>
        </p:sp>
        <p:sp>
          <p:nvSpPr>
            <p:cNvPr id="8" name="object 8"/>
            <p:cNvSpPr/>
            <p:nvPr/>
          </p:nvSpPr>
          <p:spPr>
            <a:xfrm>
              <a:off x="7060056" y="4219879"/>
              <a:ext cx="1601470" cy="1662176"/>
            </a:xfrm>
            <a:prstGeom prst="rect">
              <a:avLst/>
            </a:prstGeom>
            <a:blipFill>
              <a:blip r:embed="rId5" cstate="print"/>
              <a:stretch>
                <a:fillRect/>
              </a:stretch>
            </a:blipFill>
          </p:spPr>
          <p:txBody>
            <a:bodyPr wrap="square" lIns="0" tIns="0" rIns="0" bIns="0" rtlCol="0"/>
            <a:lstStyle/>
            <a:p>
              <a:endParaRPr dirty="0"/>
            </a:p>
          </p:txBody>
        </p:sp>
        <p:sp>
          <p:nvSpPr>
            <p:cNvPr id="9" name="object 9"/>
            <p:cNvSpPr/>
            <p:nvPr/>
          </p:nvSpPr>
          <p:spPr>
            <a:xfrm>
              <a:off x="2997707" y="3520313"/>
              <a:ext cx="1303273" cy="828736"/>
            </a:xfrm>
            <a:prstGeom prst="rect">
              <a:avLst/>
            </a:prstGeom>
            <a:blipFill>
              <a:blip r:embed="rId6" cstate="print"/>
              <a:stretch>
                <a:fillRect/>
              </a:stretch>
            </a:blipFill>
          </p:spPr>
          <p:txBody>
            <a:bodyPr wrap="square" lIns="0" tIns="0" rIns="0" bIns="0" rtlCol="0"/>
            <a:lstStyle/>
            <a:p>
              <a:endParaRPr dirty="0"/>
            </a:p>
          </p:txBody>
        </p:sp>
        <p:sp>
          <p:nvSpPr>
            <p:cNvPr id="10" name="object 10"/>
            <p:cNvSpPr/>
            <p:nvPr/>
          </p:nvSpPr>
          <p:spPr>
            <a:xfrm>
              <a:off x="4286250" y="2287523"/>
              <a:ext cx="1944751" cy="1612900"/>
            </a:xfrm>
            <a:prstGeom prst="rect">
              <a:avLst/>
            </a:prstGeom>
            <a:blipFill>
              <a:blip r:embed="rId7" cstate="print"/>
              <a:stretch>
                <a:fillRect/>
              </a:stretch>
            </a:blipFill>
          </p:spPr>
          <p:txBody>
            <a:bodyPr wrap="square" lIns="0" tIns="0" rIns="0" bIns="0" rtlCol="0"/>
            <a:lstStyle/>
            <a:p>
              <a:endParaRPr dirty="0"/>
            </a:p>
          </p:txBody>
        </p:sp>
        <p:sp>
          <p:nvSpPr>
            <p:cNvPr id="11" name="object 11"/>
            <p:cNvSpPr/>
            <p:nvPr/>
          </p:nvSpPr>
          <p:spPr>
            <a:xfrm>
              <a:off x="3565144" y="4588001"/>
              <a:ext cx="1584325" cy="704850"/>
            </a:xfrm>
            <a:prstGeom prst="rect">
              <a:avLst/>
            </a:prstGeom>
            <a:blipFill>
              <a:blip r:embed="rId8" cstate="print"/>
              <a:stretch>
                <a:fillRect/>
              </a:stretch>
            </a:blipFill>
          </p:spPr>
          <p:txBody>
            <a:bodyPr wrap="square" lIns="0" tIns="0" rIns="0" bIns="0" rtlCol="0"/>
            <a:lstStyle/>
            <a:p>
              <a:endParaRPr dirty="0"/>
            </a:p>
          </p:txBody>
        </p:sp>
        <p:sp>
          <p:nvSpPr>
            <p:cNvPr id="12" name="object 12"/>
            <p:cNvSpPr/>
            <p:nvPr/>
          </p:nvSpPr>
          <p:spPr>
            <a:xfrm>
              <a:off x="765175" y="2054224"/>
              <a:ext cx="1223962" cy="917575"/>
            </a:xfrm>
            <a:prstGeom prst="rect">
              <a:avLst/>
            </a:prstGeom>
            <a:blipFill>
              <a:blip r:embed="rId9" cstate="print"/>
              <a:stretch>
                <a:fillRect/>
              </a:stretch>
            </a:blipFill>
          </p:spPr>
          <p:txBody>
            <a:bodyPr wrap="square" lIns="0" tIns="0" rIns="0" bIns="0" rtlCol="0"/>
            <a:lstStyle/>
            <a:p>
              <a:endParaRPr dirty="0"/>
            </a:p>
          </p:txBody>
        </p:sp>
        <p:sp>
          <p:nvSpPr>
            <p:cNvPr id="13" name="object 13"/>
            <p:cNvSpPr/>
            <p:nvPr/>
          </p:nvSpPr>
          <p:spPr>
            <a:xfrm>
              <a:off x="0" y="2992119"/>
              <a:ext cx="1414145" cy="936624"/>
            </a:xfrm>
            <a:prstGeom prst="rect">
              <a:avLst/>
            </a:prstGeom>
            <a:blipFill>
              <a:blip r:embed="rId10" cstate="print"/>
              <a:stretch>
                <a:fillRect/>
              </a:stretch>
            </a:blipFill>
          </p:spPr>
          <p:txBody>
            <a:bodyPr wrap="square" lIns="0" tIns="0" rIns="0" bIns="0" rtlCol="0"/>
            <a:lstStyle/>
            <a:p>
              <a:endParaRPr dirty="0"/>
            </a:p>
          </p:txBody>
        </p:sp>
        <p:sp>
          <p:nvSpPr>
            <p:cNvPr id="14" name="object 14"/>
            <p:cNvSpPr/>
            <p:nvPr/>
          </p:nvSpPr>
          <p:spPr>
            <a:xfrm>
              <a:off x="1627572" y="3276600"/>
              <a:ext cx="1023253" cy="1111391"/>
            </a:xfrm>
            <a:prstGeom prst="rect">
              <a:avLst/>
            </a:prstGeom>
            <a:blipFill>
              <a:blip r:embed="rId11" cstate="print"/>
              <a:stretch>
                <a:fillRect/>
              </a:stretch>
            </a:blipFill>
          </p:spPr>
          <p:txBody>
            <a:bodyPr wrap="square" lIns="0" tIns="0" rIns="0" bIns="0" rtlCol="0"/>
            <a:lstStyle/>
            <a:p>
              <a:endParaRPr dirty="0"/>
            </a:p>
          </p:txBody>
        </p:sp>
        <p:sp>
          <p:nvSpPr>
            <p:cNvPr id="15" name="object 15"/>
            <p:cNvSpPr/>
            <p:nvPr/>
          </p:nvSpPr>
          <p:spPr>
            <a:xfrm>
              <a:off x="2654300" y="1876679"/>
              <a:ext cx="1123950" cy="1123950"/>
            </a:xfrm>
            <a:prstGeom prst="rect">
              <a:avLst/>
            </a:prstGeom>
            <a:blipFill>
              <a:blip r:embed="rId12" cstate="print"/>
              <a:stretch>
                <a:fillRect/>
              </a:stretch>
            </a:blipFill>
          </p:spPr>
          <p:txBody>
            <a:bodyPr wrap="square" lIns="0" tIns="0" rIns="0" bIns="0" rtlCol="0"/>
            <a:lstStyle/>
            <a:p>
              <a:endParaRPr dirty="0"/>
            </a:p>
          </p:txBody>
        </p:sp>
        <p:sp>
          <p:nvSpPr>
            <p:cNvPr id="16" name="object 16"/>
            <p:cNvSpPr/>
            <p:nvPr/>
          </p:nvSpPr>
          <p:spPr>
            <a:xfrm>
              <a:off x="6607682" y="1328673"/>
              <a:ext cx="1839468" cy="971550"/>
            </a:xfrm>
            <a:prstGeom prst="rect">
              <a:avLst/>
            </a:prstGeom>
            <a:blipFill>
              <a:blip r:embed="rId13" cstate="print"/>
              <a:stretch>
                <a:fillRect/>
              </a:stretch>
            </a:blipFill>
          </p:spPr>
          <p:txBody>
            <a:bodyPr wrap="square" lIns="0" tIns="0" rIns="0" bIns="0" rtlCol="0"/>
            <a:lstStyle/>
            <a:p>
              <a:endParaRPr dirty="0"/>
            </a:p>
          </p:txBody>
        </p:sp>
        <p:sp>
          <p:nvSpPr>
            <p:cNvPr id="17" name="object 17"/>
            <p:cNvSpPr/>
            <p:nvPr/>
          </p:nvSpPr>
          <p:spPr>
            <a:xfrm>
              <a:off x="4831079" y="780795"/>
              <a:ext cx="2023999" cy="666750"/>
            </a:xfrm>
            <a:prstGeom prst="rect">
              <a:avLst/>
            </a:prstGeom>
            <a:blipFill>
              <a:blip r:embed="rId14" cstate="print"/>
              <a:stretch>
                <a:fillRect/>
              </a:stretch>
            </a:blipFill>
          </p:spPr>
          <p:txBody>
            <a:bodyPr wrap="square" lIns="0" tIns="0" rIns="0" bIns="0" rtlCol="0"/>
            <a:lstStyle/>
            <a:p>
              <a:endParaRPr dirty="0"/>
            </a:p>
          </p:txBody>
        </p:sp>
        <p:sp>
          <p:nvSpPr>
            <p:cNvPr id="18" name="object 18"/>
            <p:cNvSpPr/>
            <p:nvPr/>
          </p:nvSpPr>
          <p:spPr>
            <a:xfrm>
              <a:off x="4875276" y="1591183"/>
              <a:ext cx="1419225" cy="762000"/>
            </a:xfrm>
            <a:prstGeom prst="rect">
              <a:avLst/>
            </a:prstGeom>
            <a:blipFill>
              <a:blip r:embed="rId15" cstate="print"/>
              <a:stretch>
                <a:fillRect/>
              </a:stretch>
            </a:blipFill>
          </p:spPr>
          <p:txBody>
            <a:bodyPr wrap="square" lIns="0" tIns="0" rIns="0" bIns="0" rtlCol="0"/>
            <a:lstStyle/>
            <a:p>
              <a:endParaRPr dirty="0"/>
            </a:p>
          </p:txBody>
        </p:sp>
        <p:sp>
          <p:nvSpPr>
            <p:cNvPr id="19" name="object 19"/>
            <p:cNvSpPr/>
            <p:nvPr/>
          </p:nvSpPr>
          <p:spPr>
            <a:xfrm>
              <a:off x="5443854" y="5252478"/>
              <a:ext cx="1891792" cy="1195641"/>
            </a:xfrm>
            <a:prstGeom prst="rect">
              <a:avLst/>
            </a:prstGeom>
            <a:blipFill>
              <a:blip r:embed="rId16" cstate="print"/>
              <a:stretch>
                <a:fillRect/>
              </a:stretch>
            </a:blipFill>
          </p:spPr>
          <p:txBody>
            <a:bodyPr wrap="square" lIns="0" tIns="0" rIns="0" bIns="0" rtlCol="0"/>
            <a:lstStyle/>
            <a:p>
              <a:endParaRPr dirty="0"/>
            </a:p>
          </p:txBody>
        </p:sp>
      </p:grpSp>
      <p:sp>
        <p:nvSpPr>
          <p:cNvPr id="20" name="object 20"/>
          <p:cNvSpPr/>
          <p:nvPr/>
        </p:nvSpPr>
        <p:spPr>
          <a:xfrm>
            <a:off x="276028" y="4475416"/>
            <a:ext cx="3067342" cy="820737"/>
          </a:xfrm>
          <a:prstGeom prst="rect">
            <a:avLst/>
          </a:prstGeom>
          <a:blipFill>
            <a:blip r:embed="rId17" cstate="print"/>
            <a:stretch>
              <a:fillRect/>
            </a:stretch>
          </a:blipFill>
        </p:spPr>
        <p:txBody>
          <a:bodyPr wrap="square" lIns="0" tIns="0" rIns="0" bIns="0" rtlCol="0"/>
          <a:lstStyle/>
          <a:p>
            <a:endParaRPr dirty="0"/>
          </a:p>
        </p:txBody>
      </p:sp>
      <p:sp>
        <p:nvSpPr>
          <p:cNvPr id="21" name="object 21"/>
          <p:cNvSpPr/>
          <p:nvPr/>
        </p:nvSpPr>
        <p:spPr>
          <a:xfrm>
            <a:off x="2809875" y="1060654"/>
            <a:ext cx="1702675" cy="604274"/>
          </a:xfrm>
          <a:prstGeom prst="rect">
            <a:avLst/>
          </a:prstGeom>
          <a:blipFill>
            <a:blip r:embed="rId18" cstate="print"/>
            <a:stretch>
              <a:fillRect/>
            </a:stretch>
          </a:blipFill>
        </p:spPr>
        <p:txBody>
          <a:bodyPr wrap="square" lIns="0" tIns="0" rIns="0" bIns="0" rtlCol="0"/>
          <a:lstStyle/>
          <a:p>
            <a:endParaRPr dirty="0"/>
          </a:p>
        </p:txBody>
      </p:sp>
      <p:sp>
        <p:nvSpPr>
          <p:cNvPr id="22" name="object 22"/>
          <p:cNvSpPr/>
          <p:nvPr/>
        </p:nvSpPr>
        <p:spPr>
          <a:xfrm>
            <a:off x="490537" y="939863"/>
            <a:ext cx="1612900" cy="874712"/>
          </a:xfrm>
          <a:prstGeom prst="rect">
            <a:avLst/>
          </a:prstGeom>
          <a:blipFill>
            <a:blip r:embed="rId19" cstate="print"/>
            <a:stretch>
              <a:fillRect/>
            </a:stretch>
          </a:blipFill>
        </p:spPr>
        <p:txBody>
          <a:bodyPr wrap="square" lIns="0" tIns="0" rIns="0" bIns="0" rtlCol="0"/>
          <a:lstStyle/>
          <a:p>
            <a:endParaRPr dirty="0"/>
          </a:p>
        </p:txBody>
      </p:sp>
    </p:spTree>
    <p:extLst>
      <p:ext uri="{BB962C8B-B14F-4D97-AF65-F5344CB8AC3E}">
        <p14:creationId xmlns:p14="http://schemas.microsoft.com/office/powerpoint/2010/main" val="79121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57166"/>
            <a:ext cx="8229600" cy="928694"/>
          </a:xfrm>
        </p:spPr>
        <p:txBody>
          <a:bodyPr>
            <a:normAutofit/>
          </a:bodyPr>
          <a:lstStyle/>
          <a:p>
            <a:r>
              <a:rPr lang="tr-TR" sz="2800" dirty="0" smtClean="0">
                <a:solidFill>
                  <a:srgbClr val="FF0000"/>
                </a:solidFill>
              </a:rPr>
              <a:t>Amerika’daki aile şirketleri ve yaşam süreleri</a:t>
            </a:r>
            <a:endParaRPr lang="tr-TR" sz="2800" dirty="0">
              <a:solidFill>
                <a:srgbClr val="FF0000"/>
              </a:solidFill>
            </a:endParaRPr>
          </a:p>
        </p:txBody>
      </p:sp>
      <p:graphicFrame>
        <p:nvGraphicFramePr>
          <p:cNvPr id="4" name="3 İçerik Yer Tutucusu"/>
          <p:cNvGraphicFramePr>
            <a:graphicFrameLocks noGrp="1"/>
          </p:cNvGraphicFramePr>
          <p:nvPr>
            <p:ph idx="1"/>
          </p:nvPr>
        </p:nvGraphicFramePr>
        <p:xfrm>
          <a:off x="428596" y="1500174"/>
          <a:ext cx="8229599" cy="4312920"/>
        </p:xfrm>
        <a:graphic>
          <a:graphicData uri="http://schemas.openxmlformats.org/drawingml/2006/table">
            <a:tbl>
              <a:tblPr firstRow="1" bandRow="1">
                <a:tableStyleId>{5C22544A-7EE6-4342-B048-85BDC9FD1C3A}</a:tableStyleId>
              </a:tblPr>
              <a:tblGrid>
                <a:gridCol w="1571636"/>
                <a:gridCol w="1714512"/>
                <a:gridCol w="928694"/>
                <a:gridCol w="928694"/>
                <a:gridCol w="1357322"/>
                <a:gridCol w="1071570"/>
                <a:gridCol w="657171"/>
              </a:tblGrid>
              <a:tr h="370840">
                <a:tc>
                  <a:txBody>
                    <a:bodyPr/>
                    <a:lstStyle/>
                    <a:p>
                      <a:r>
                        <a:rPr lang="tr-TR" dirty="0" smtClean="0"/>
                        <a:t>Eyalet</a:t>
                      </a:r>
                      <a:endParaRPr lang="tr-TR" dirty="0"/>
                    </a:p>
                  </a:txBody>
                  <a:tcPr/>
                </a:tc>
                <a:tc>
                  <a:txBody>
                    <a:bodyPr/>
                    <a:lstStyle/>
                    <a:p>
                      <a:r>
                        <a:rPr lang="tr-TR" dirty="0" smtClean="0"/>
                        <a:t>Şirket</a:t>
                      </a:r>
                      <a:endParaRPr lang="tr-TR" dirty="0"/>
                    </a:p>
                  </a:txBody>
                  <a:tcPr/>
                </a:tc>
                <a:tc>
                  <a:txBody>
                    <a:bodyPr/>
                    <a:lstStyle/>
                    <a:p>
                      <a:r>
                        <a:rPr lang="tr-TR" dirty="0" smtClean="0"/>
                        <a:t>Kuruluş tarihi</a:t>
                      </a:r>
                      <a:endParaRPr lang="tr-TR" dirty="0"/>
                    </a:p>
                  </a:txBody>
                  <a:tcPr/>
                </a:tc>
                <a:tc>
                  <a:txBody>
                    <a:bodyPr/>
                    <a:lstStyle/>
                    <a:p>
                      <a:r>
                        <a:rPr lang="tr-TR" dirty="0" smtClean="0"/>
                        <a:t>Yaşı</a:t>
                      </a:r>
                      <a:endParaRPr lang="tr-TR" dirty="0"/>
                    </a:p>
                  </a:txBody>
                  <a:tcPr/>
                </a:tc>
                <a:tc>
                  <a:txBody>
                    <a:bodyPr/>
                    <a:lstStyle/>
                    <a:p>
                      <a:r>
                        <a:rPr lang="tr-TR" dirty="0" smtClean="0"/>
                        <a:t>İş alanı</a:t>
                      </a:r>
                      <a:endParaRPr lang="tr-TR" dirty="0"/>
                    </a:p>
                  </a:txBody>
                  <a:tcPr/>
                </a:tc>
                <a:tc>
                  <a:txBody>
                    <a:bodyPr/>
                    <a:lstStyle/>
                    <a:p>
                      <a:r>
                        <a:rPr lang="tr-TR" dirty="0" smtClean="0"/>
                        <a:t>Aile</a:t>
                      </a:r>
                      <a:endParaRPr lang="tr-TR" dirty="0"/>
                    </a:p>
                  </a:txBody>
                  <a:tcPr/>
                </a:tc>
                <a:tc>
                  <a:txBody>
                    <a:bodyPr/>
                    <a:lstStyle/>
                    <a:p>
                      <a:r>
                        <a:rPr lang="tr-TR" dirty="0" smtClean="0"/>
                        <a:t>Nesil</a:t>
                      </a:r>
                      <a:endParaRPr lang="tr-TR" dirty="0"/>
                    </a:p>
                  </a:txBody>
                  <a:tcPr/>
                </a:tc>
              </a:tr>
              <a:tr h="370840">
                <a:tc>
                  <a:txBody>
                    <a:bodyPr/>
                    <a:lstStyle/>
                    <a:p>
                      <a:r>
                        <a:rPr lang="tr-TR" dirty="0" smtClean="0"/>
                        <a:t>New</a:t>
                      </a:r>
                      <a:r>
                        <a:rPr lang="tr-TR" baseline="0" dirty="0" smtClean="0"/>
                        <a:t> </a:t>
                      </a:r>
                      <a:r>
                        <a:rPr lang="tr-TR" baseline="0" dirty="0" err="1" smtClean="0"/>
                        <a:t>hampshıre</a:t>
                      </a:r>
                      <a:endParaRPr lang="tr-TR" dirty="0"/>
                    </a:p>
                  </a:txBody>
                  <a:tcPr/>
                </a:tc>
                <a:tc>
                  <a:txBody>
                    <a:bodyPr/>
                    <a:lstStyle/>
                    <a:p>
                      <a:r>
                        <a:rPr lang="tr-TR" dirty="0" err="1" smtClean="0"/>
                        <a:t>Tutle</a:t>
                      </a:r>
                      <a:r>
                        <a:rPr lang="tr-TR" dirty="0" smtClean="0"/>
                        <a:t> market </a:t>
                      </a:r>
                      <a:r>
                        <a:rPr lang="tr-TR" dirty="0" err="1" smtClean="0"/>
                        <a:t>gardens</a:t>
                      </a:r>
                      <a:endParaRPr lang="tr-TR" dirty="0"/>
                    </a:p>
                  </a:txBody>
                  <a:tcPr/>
                </a:tc>
                <a:tc>
                  <a:txBody>
                    <a:bodyPr/>
                    <a:lstStyle/>
                    <a:p>
                      <a:r>
                        <a:rPr lang="tr-TR" dirty="0" smtClean="0"/>
                        <a:t>1640</a:t>
                      </a:r>
                      <a:endParaRPr lang="tr-TR" dirty="0"/>
                    </a:p>
                  </a:txBody>
                  <a:tcPr/>
                </a:tc>
                <a:tc>
                  <a:txBody>
                    <a:bodyPr/>
                    <a:lstStyle/>
                    <a:p>
                      <a:r>
                        <a:rPr lang="tr-TR" dirty="0" smtClean="0"/>
                        <a:t>359</a:t>
                      </a:r>
                      <a:endParaRPr lang="tr-TR" dirty="0"/>
                    </a:p>
                  </a:txBody>
                  <a:tcPr/>
                </a:tc>
                <a:tc>
                  <a:txBody>
                    <a:bodyPr/>
                    <a:lstStyle/>
                    <a:p>
                      <a:r>
                        <a:rPr lang="tr-TR" smtClean="0"/>
                        <a:t>Tarım</a:t>
                      </a:r>
                      <a:endParaRPr lang="tr-TR" dirty="0"/>
                    </a:p>
                  </a:txBody>
                  <a:tcPr/>
                </a:tc>
                <a:tc>
                  <a:txBody>
                    <a:bodyPr/>
                    <a:lstStyle/>
                    <a:p>
                      <a:r>
                        <a:rPr lang="tr-TR" dirty="0" err="1" smtClean="0"/>
                        <a:t>Tutle</a:t>
                      </a:r>
                      <a:endParaRPr lang="tr-TR" dirty="0"/>
                    </a:p>
                  </a:txBody>
                  <a:tcPr/>
                </a:tc>
                <a:tc>
                  <a:txBody>
                    <a:bodyPr/>
                    <a:lstStyle/>
                    <a:p>
                      <a:r>
                        <a:rPr lang="tr-TR" dirty="0" smtClean="0"/>
                        <a:t>12</a:t>
                      </a:r>
                      <a:endParaRPr lang="tr-TR" dirty="0"/>
                    </a:p>
                  </a:txBody>
                  <a:tcPr/>
                </a:tc>
              </a:tr>
              <a:tr h="370840">
                <a:tc>
                  <a:txBody>
                    <a:bodyPr/>
                    <a:lstStyle/>
                    <a:p>
                      <a:r>
                        <a:rPr lang="tr-TR" dirty="0" smtClean="0"/>
                        <a:t>Massachusetts</a:t>
                      </a:r>
                      <a:endParaRPr lang="tr-TR" dirty="0"/>
                    </a:p>
                  </a:txBody>
                  <a:tcPr/>
                </a:tc>
                <a:tc>
                  <a:txBody>
                    <a:bodyPr/>
                    <a:lstStyle/>
                    <a:p>
                      <a:r>
                        <a:rPr lang="tr-TR" dirty="0" err="1" smtClean="0"/>
                        <a:t>Barker</a:t>
                      </a:r>
                      <a:r>
                        <a:rPr lang="tr-TR" dirty="0" smtClean="0"/>
                        <a:t> </a:t>
                      </a:r>
                      <a:r>
                        <a:rPr lang="tr-TR" dirty="0" err="1" smtClean="0"/>
                        <a:t>farm</a:t>
                      </a:r>
                      <a:endParaRPr lang="tr-TR" dirty="0"/>
                    </a:p>
                  </a:txBody>
                  <a:tcPr/>
                </a:tc>
                <a:tc>
                  <a:txBody>
                    <a:bodyPr/>
                    <a:lstStyle/>
                    <a:p>
                      <a:r>
                        <a:rPr lang="tr-TR" dirty="0" smtClean="0"/>
                        <a:t>1642</a:t>
                      </a:r>
                      <a:endParaRPr lang="tr-TR" dirty="0"/>
                    </a:p>
                  </a:txBody>
                  <a:tcPr/>
                </a:tc>
                <a:tc>
                  <a:txBody>
                    <a:bodyPr/>
                    <a:lstStyle/>
                    <a:p>
                      <a:r>
                        <a:rPr lang="tr-TR" dirty="0" smtClean="0"/>
                        <a:t>357</a:t>
                      </a:r>
                      <a:endParaRPr lang="tr-TR" dirty="0"/>
                    </a:p>
                  </a:txBody>
                  <a:tcPr/>
                </a:tc>
                <a:tc>
                  <a:txBody>
                    <a:bodyPr/>
                    <a:lstStyle/>
                    <a:p>
                      <a:r>
                        <a:rPr lang="tr-TR" smtClean="0"/>
                        <a:t>Tarım</a:t>
                      </a:r>
                      <a:endParaRPr lang="tr-TR" dirty="0"/>
                    </a:p>
                  </a:txBody>
                  <a:tcPr/>
                </a:tc>
                <a:tc>
                  <a:txBody>
                    <a:bodyPr/>
                    <a:lstStyle/>
                    <a:p>
                      <a:r>
                        <a:rPr lang="tr-TR" dirty="0" err="1" smtClean="0"/>
                        <a:t>Barker</a:t>
                      </a:r>
                      <a:r>
                        <a:rPr lang="tr-TR" dirty="0" smtClean="0"/>
                        <a:t> </a:t>
                      </a:r>
                      <a:endParaRPr lang="tr-TR" dirty="0"/>
                    </a:p>
                  </a:txBody>
                  <a:tcPr/>
                </a:tc>
                <a:tc>
                  <a:txBody>
                    <a:bodyPr/>
                    <a:lstStyle/>
                    <a:p>
                      <a:r>
                        <a:rPr lang="tr-TR" dirty="0" smtClean="0"/>
                        <a:t>11</a:t>
                      </a:r>
                      <a:endParaRPr lang="tr-TR" dirty="0"/>
                    </a:p>
                  </a:txBody>
                  <a:tcPr/>
                </a:tc>
              </a:tr>
              <a:tr h="370840">
                <a:tc>
                  <a:txBody>
                    <a:bodyPr/>
                    <a:lstStyle/>
                    <a:p>
                      <a:r>
                        <a:rPr lang="tr-TR" dirty="0" err="1" smtClean="0"/>
                        <a:t>Delawere</a:t>
                      </a:r>
                      <a:endParaRPr lang="tr-TR" dirty="0"/>
                    </a:p>
                  </a:txBody>
                  <a:tcPr/>
                </a:tc>
                <a:tc>
                  <a:txBody>
                    <a:bodyPr/>
                    <a:lstStyle/>
                    <a:p>
                      <a:r>
                        <a:rPr lang="tr-TR" dirty="0" smtClean="0"/>
                        <a:t>Miller </a:t>
                      </a:r>
                      <a:r>
                        <a:rPr lang="tr-TR" dirty="0" err="1" smtClean="0"/>
                        <a:t>farm</a:t>
                      </a:r>
                      <a:endParaRPr lang="tr-TR" dirty="0"/>
                    </a:p>
                  </a:txBody>
                  <a:tcPr/>
                </a:tc>
                <a:tc>
                  <a:txBody>
                    <a:bodyPr/>
                    <a:lstStyle/>
                    <a:p>
                      <a:r>
                        <a:rPr lang="tr-TR" dirty="0" smtClean="0"/>
                        <a:t>1684</a:t>
                      </a:r>
                      <a:endParaRPr lang="tr-TR" dirty="0"/>
                    </a:p>
                  </a:txBody>
                  <a:tcPr/>
                </a:tc>
                <a:tc>
                  <a:txBody>
                    <a:bodyPr/>
                    <a:lstStyle/>
                    <a:p>
                      <a:r>
                        <a:rPr lang="tr-TR" dirty="0" smtClean="0"/>
                        <a:t>315</a:t>
                      </a:r>
                      <a:endParaRPr lang="tr-TR" dirty="0"/>
                    </a:p>
                  </a:txBody>
                  <a:tcPr/>
                </a:tc>
                <a:tc>
                  <a:txBody>
                    <a:bodyPr/>
                    <a:lstStyle/>
                    <a:p>
                      <a:r>
                        <a:rPr lang="tr-TR" dirty="0" smtClean="0"/>
                        <a:t>Tarım</a:t>
                      </a:r>
                      <a:endParaRPr lang="tr-TR" dirty="0"/>
                    </a:p>
                  </a:txBody>
                  <a:tcPr/>
                </a:tc>
                <a:tc>
                  <a:txBody>
                    <a:bodyPr/>
                    <a:lstStyle/>
                    <a:p>
                      <a:r>
                        <a:rPr lang="tr-TR" dirty="0" smtClean="0"/>
                        <a:t>Miller </a:t>
                      </a:r>
                      <a:endParaRPr lang="tr-TR" dirty="0"/>
                    </a:p>
                  </a:txBody>
                  <a:tcPr/>
                </a:tc>
                <a:tc>
                  <a:txBody>
                    <a:bodyPr/>
                    <a:lstStyle/>
                    <a:p>
                      <a:r>
                        <a:rPr lang="tr-TR" dirty="0" smtClean="0"/>
                        <a:t>9</a:t>
                      </a:r>
                      <a:endParaRPr lang="tr-TR" dirty="0"/>
                    </a:p>
                  </a:txBody>
                  <a:tcPr/>
                </a:tc>
              </a:tr>
              <a:tr h="370840">
                <a:tc>
                  <a:txBody>
                    <a:bodyPr/>
                    <a:lstStyle/>
                    <a:p>
                      <a:r>
                        <a:rPr lang="tr-TR" dirty="0" err="1" smtClean="0"/>
                        <a:t>Connectıcut</a:t>
                      </a:r>
                      <a:endParaRPr lang="tr-TR" dirty="0"/>
                    </a:p>
                  </a:txBody>
                  <a:tcPr/>
                </a:tc>
                <a:tc>
                  <a:txBody>
                    <a:bodyPr/>
                    <a:lstStyle/>
                    <a:p>
                      <a:r>
                        <a:rPr lang="tr-TR" dirty="0" err="1" smtClean="0"/>
                        <a:t>The</a:t>
                      </a:r>
                      <a:r>
                        <a:rPr lang="tr-TR" baseline="0" dirty="0" smtClean="0"/>
                        <a:t> </a:t>
                      </a:r>
                      <a:r>
                        <a:rPr lang="tr-TR" baseline="0" dirty="0" err="1" smtClean="0"/>
                        <a:t>lyman</a:t>
                      </a:r>
                      <a:r>
                        <a:rPr lang="tr-TR" baseline="0" dirty="0" smtClean="0"/>
                        <a:t> </a:t>
                      </a:r>
                      <a:r>
                        <a:rPr lang="tr-TR" baseline="0" dirty="0" err="1" smtClean="0"/>
                        <a:t>farm</a:t>
                      </a:r>
                      <a:endParaRPr lang="tr-TR" dirty="0"/>
                    </a:p>
                  </a:txBody>
                  <a:tcPr/>
                </a:tc>
                <a:tc>
                  <a:txBody>
                    <a:bodyPr/>
                    <a:lstStyle/>
                    <a:p>
                      <a:r>
                        <a:rPr lang="tr-TR" dirty="0" smtClean="0"/>
                        <a:t>1741</a:t>
                      </a:r>
                      <a:endParaRPr lang="tr-TR" dirty="0"/>
                    </a:p>
                  </a:txBody>
                  <a:tcPr/>
                </a:tc>
                <a:tc>
                  <a:txBody>
                    <a:bodyPr/>
                    <a:lstStyle/>
                    <a:p>
                      <a:r>
                        <a:rPr lang="tr-TR" dirty="0" smtClean="0"/>
                        <a:t>258</a:t>
                      </a:r>
                      <a:endParaRPr lang="tr-TR" dirty="0"/>
                    </a:p>
                  </a:txBody>
                  <a:tcPr/>
                </a:tc>
                <a:tc>
                  <a:txBody>
                    <a:bodyPr/>
                    <a:lstStyle/>
                    <a:p>
                      <a:r>
                        <a:rPr lang="tr-TR" dirty="0" smtClean="0"/>
                        <a:t>Tarım</a:t>
                      </a:r>
                      <a:endParaRPr lang="tr-TR" dirty="0"/>
                    </a:p>
                  </a:txBody>
                  <a:tcPr/>
                </a:tc>
                <a:tc>
                  <a:txBody>
                    <a:bodyPr/>
                    <a:lstStyle/>
                    <a:p>
                      <a:r>
                        <a:rPr lang="tr-TR" dirty="0" err="1" smtClean="0"/>
                        <a:t>Lyman</a:t>
                      </a:r>
                      <a:endParaRPr lang="tr-TR" dirty="0" smtClean="0"/>
                    </a:p>
                    <a:p>
                      <a:endParaRPr lang="tr-TR" dirty="0"/>
                    </a:p>
                  </a:txBody>
                  <a:tcPr/>
                </a:tc>
                <a:tc>
                  <a:txBody>
                    <a:bodyPr/>
                    <a:lstStyle/>
                    <a:p>
                      <a:r>
                        <a:rPr lang="tr-TR" dirty="0" smtClean="0"/>
                        <a:t>8</a:t>
                      </a:r>
                      <a:endParaRPr lang="tr-TR" dirty="0"/>
                    </a:p>
                  </a:txBody>
                  <a:tcPr/>
                </a:tc>
              </a:tr>
              <a:tr h="370840">
                <a:tc>
                  <a:txBody>
                    <a:bodyPr/>
                    <a:lstStyle/>
                    <a:p>
                      <a:r>
                        <a:rPr lang="tr-TR" dirty="0" err="1" smtClean="0"/>
                        <a:t>Indıana</a:t>
                      </a:r>
                      <a:endParaRPr lang="tr-TR" dirty="0"/>
                    </a:p>
                  </a:txBody>
                  <a:tcPr/>
                </a:tc>
                <a:tc>
                  <a:txBody>
                    <a:bodyPr/>
                    <a:lstStyle/>
                    <a:p>
                      <a:r>
                        <a:rPr lang="tr-TR" dirty="0" err="1" smtClean="0"/>
                        <a:t>Gardner</a:t>
                      </a:r>
                      <a:r>
                        <a:rPr lang="tr-TR" dirty="0" smtClean="0"/>
                        <a:t>&amp;Son</a:t>
                      </a:r>
                      <a:endParaRPr lang="tr-TR" dirty="0"/>
                    </a:p>
                  </a:txBody>
                  <a:tcPr/>
                </a:tc>
                <a:tc>
                  <a:txBody>
                    <a:bodyPr/>
                    <a:lstStyle/>
                    <a:p>
                      <a:r>
                        <a:rPr lang="tr-TR" dirty="0" smtClean="0"/>
                        <a:t>1816</a:t>
                      </a:r>
                      <a:endParaRPr lang="tr-TR" dirty="0"/>
                    </a:p>
                  </a:txBody>
                  <a:tcPr/>
                </a:tc>
                <a:tc>
                  <a:txBody>
                    <a:bodyPr/>
                    <a:lstStyle/>
                    <a:p>
                      <a:r>
                        <a:rPr lang="tr-TR" dirty="0" smtClean="0"/>
                        <a:t>183</a:t>
                      </a:r>
                      <a:endParaRPr lang="tr-TR" dirty="0"/>
                    </a:p>
                  </a:txBody>
                  <a:tcPr/>
                </a:tc>
                <a:tc>
                  <a:txBody>
                    <a:bodyPr/>
                    <a:lstStyle/>
                    <a:p>
                      <a:r>
                        <a:rPr lang="tr-TR" dirty="0" smtClean="0"/>
                        <a:t>Cenaze işlemleri</a:t>
                      </a:r>
                      <a:endParaRPr lang="tr-TR" dirty="0"/>
                    </a:p>
                  </a:txBody>
                  <a:tcPr/>
                </a:tc>
                <a:tc>
                  <a:txBody>
                    <a:bodyPr/>
                    <a:lstStyle/>
                    <a:p>
                      <a:r>
                        <a:rPr lang="tr-TR" dirty="0" err="1" smtClean="0"/>
                        <a:t>Gardner</a:t>
                      </a:r>
                      <a:r>
                        <a:rPr lang="tr-TR" dirty="0" smtClean="0"/>
                        <a:t> </a:t>
                      </a:r>
                      <a:endParaRPr lang="tr-TR" dirty="0"/>
                    </a:p>
                  </a:txBody>
                  <a:tcPr/>
                </a:tc>
                <a:tc>
                  <a:txBody>
                    <a:bodyPr/>
                    <a:lstStyle/>
                    <a:p>
                      <a:r>
                        <a:rPr lang="tr-TR" dirty="0" smtClean="0"/>
                        <a:t>7</a:t>
                      </a:r>
                      <a:endParaRPr lang="tr-TR" dirty="0"/>
                    </a:p>
                  </a:txBody>
                  <a:tcPr/>
                </a:tc>
              </a:tr>
              <a:tr h="370840">
                <a:tc>
                  <a:txBody>
                    <a:bodyPr/>
                    <a:lstStyle/>
                    <a:p>
                      <a:r>
                        <a:rPr lang="tr-TR" dirty="0" err="1" smtClean="0"/>
                        <a:t>Idao</a:t>
                      </a:r>
                      <a:endParaRPr lang="tr-TR" dirty="0"/>
                    </a:p>
                  </a:txBody>
                  <a:tcPr/>
                </a:tc>
                <a:tc>
                  <a:txBody>
                    <a:bodyPr/>
                    <a:lstStyle/>
                    <a:p>
                      <a:r>
                        <a:rPr lang="tr-TR" dirty="0" smtClean="0"/>
                        <a:t>Wilson </a:t>
                      </a:r>
                      <a:r>
                        <a:rPr lang="tr-TR" dirty="0" err="1" smtClean="0"/>
                        <a:t>Farm</a:t>
                      </a:r>
                      <a:endParaRPr lang="tr-TR" dirty="0"/>
                    </a:p>
                  </a:txBody>
                  <a:tcPr/>
                </a:tc>
                <a:tc>
                  <a:txBody>
                    <a:bodyPr/>
                    <a:lstStyle/>
                    <a:p>
                      <a:r>
                        <a:rPr lang="tr-TR" dirty="0" smtClean="0"/>
                        <a:t>1820</a:t>
                      </a:r>
                      <a:endParaRPr lang="tr-TR" dirty="0"/>
                    </a:p>
                  </a:txBody>
                  <a:tcPr/>
                </a:tc>
                <a:tc>
                  <a:txBody>
                    <a:bodyPr/>
                    <a:lstStyle/>
                    <a:p>
                      <a:r>
                        <a:rPr lang="tr-TR" dirty="0" smtClean="0"/>
                        <a:t>179</a:t>
                      </a:r>
                      <a:endParaRPr lang="tr-TR" dirty="0"/>
                    </a:p>
                  </a:txBody>
                  <a:tcPr/>
                </a:tc>
                <a:tc>
                  <a:txBody>
                    <a:bodyPr/>
                    <a:lstStyle/>
                    <a:p>
                      <a:r>
                        <a:rPr lang="tr-TR" dirty="0" smtClean="0"/>
                        <a:t>Tarım</a:t>
                      </a:r>
                      <a:endParaRPr lang="tr-TR" dirty="0"/>
                    </a:p>
                  </a:txBody>
                  <a:tcPr/>
                </a:tc>
                <a:tc>
                  <a:txBody>
                    <a:bodyPr/>
                    <a:lstStyle/>
                    <a:p>
                      <a:r>
                        <a:rPr lang="tr-TR" dirty="0" err="1" smtClean="0"/>
                        <a:t>Patoray</a:t>
                      </a:r>
                      <a:r>
                        <a:rPr lang="tr-TR" dirty="0" smtClean="0"/>
                        <a:t> </a:t>
                      </a:r>
                      <a:endParaRPr lang="tr-TR" dirty="0"/>
                    </a:p>
                  </a:txBody>
                  <a:tcPr/>
                </a:tc>
                <a:tc>
                  <a:txBody>
                    <a:bodyPr/>
                    <a:lstStyle/>
                    <a:p>
                      <a:r>
                        <a:rPr lang="tr-TR" dirty="0" smtClean="0"/>
                        <a:t>6</a:t>
                      </a:r>
                    </a:p>
                  </a:txBody>
                  <a:tcPr/>
                </a:tc>
              </a:tr>
              <a:tr h="370840">
                <a:tc>
                  <a:txBody>
                    <a:bodyPr/>
                    <a:lstStyle/>
                    <a:p>
                      <a:r>
                        <a:rPr lang="tr-TR" dirty="0" smtClean="0"/>
                        <a:t>New </a:t>
                      </a:r>
                      <a:r>
                        <a:rPr lang="tr-TR" dirty="0" err="1" smtClean="0"/>
                        <a:t>york</a:t>
                      </a:r>
                      <a:endParaRPr lang="tr-TR" dirty="0"/>
                    </a:p>
                  </a:txBody>
                  <a:tcPr/>
                </a:tc>
                <a:tc>
                  <a:txBody>
                    <a:bodyPr/>
                    <a:lstStyle/>
                    <a:p>
                      <a:r>
                        <a:rPr lang="tr-TR" dirty="0" smtClean="0"/>
                        <a:t>G.H.</a:t>
                      </a:r>
                      <a:r>
                        <a:rPr lang="tr-TR" dirty="0" err="1" smtClean="0"/>
                        <a:t>peters</a:t>
                      </a:r>
                      <a:endParaRPr lang="tr-TR" dirty="0"/>
                    </a:p>
                  </a:txBody>
                  <a:tcPr/>
                </a:tc>
                <a:tc>
                  <a:txBody>
                    <a:bodyPr/>
                    <a:lstStyle/>
                    <a:p>
                      <a:r>
                        <a:rPr lang="tr-TR" dirty="0" smtClean="0"/>
                        <a:t>1825</a:t>
                      </a:r>
                      <a:endParaRPr lang="tr-TR" dirty="0"/>
                    </a:p>
                  </a:txBody>
                  <a:tcPr/>
                </a:tc>
                <a:tc>
                  <a:txBody>
                    <a:bodyPr/>
                    <a:lstStyle/>
                    <a:p>
                      <a:r>
                        <a:rPr lang="tr-TR" dirty="0" smtClean="0"/>
                        <a:t>174</a:t>
                      </a:r>
                      <a:endParaRPr lang="tr-TR" dirty="0"/>
                    </a:p>
                  </a:txBody>
                  <a:tcPr/>
                </a:tc>
                <a:tc>
                  <a:txBody>
                    <a:bodyPr/>
                    <a:lstStyle/>
                    <a:p>
                      <a:r>
                        <a:rPr lang="tr-TR" dirty="0" smtClean="0"/>
                        <a:t>Metal</a:t>
                      </a:r>
                      <a:r>
                        <a:rPr lang="tr-TR" baseline="0" dirty="0" smtClean="0"/>
                        <a:t> üretimi</a:t>
                      </a:r>
                      <a:endParaRPr lang="tr-TR" dirty="0"/>
                    </a:p>
                  </a:txBody>
                  <a:tcPr/>
                </a:tc>
                <a:tc>
                  <a:txBody>
                    <a:bodyPr/>
                    <a:lstStyle/>
                    <a:p>
                      <a:r>
                        <a:rPr lang="tr-TR" dirty="0" err="1" smtClean="0"/>
                        <a:t>Howe</a:t>
                      </a:r>
                      <a:endParaRPr lang="tr-TR" dirty="0"/>
                    </a:p>
                  </a:txBody>
                  <a:tcPr/>
                </a:tc>
                <a:tc>
                  <a:txBody>
                    <a:bodyPr/>
                    <a:lstStyle/>
                    <a:p>
                      <a:r>
                        <a:rPr lang="tr-TR" dirty="0" smtClean="0"/>
                        <a:t>5</a:t>
                      </a:r>
                    </a:p>
                  </a:txBody>
                  <a:tcPr/>
                </a:tc>
              </a:tr>
            </a:tbl>
          </a:graphicData>
        </a:graphic>
      </p:graphicFrame>
    </p:spTree>
    <p:extLst>
      <p:ext uri="{BB962C8B-B14F-4D97-AF65-F5344CB8AC3E}">
        <p14:creationId xmlns:p14="http://schemas.microsoft.com/office/powerpoint/2010/main" val="42310967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0"/>
            <a:ext cx="8329642" cy="500042"/>
          </a:xfrm>
        </p:spPr>
        <p:txBody>
          <a:bodyPr>
            <a:normAutofit fontScale="90000"/>
          </a:bodyPr>
          <a:lstStyle/>
          <a:p>
            <a:r>
              <a:rPr lang="tr-TR" sz="2800" dirty="0" smtClean="0">
                <a:solidFill>
                  <a:srgbClr val="FF0000"/>
                </a:solidFill>
              </a:rPr>
              <a:t>Türkiye’deki aile şirketleri ve yaşam süreleri</a:t>
            </a:r>
            <a:endParaRPr lang="tr-TR" sz="2800" dirty="0">
              <a:solidFill>
                <a:srgbClr val="FF0000"/>
              </a:solidFill>
            </a:endParaRPr>
          </a:p>
        </p:txBody>
      </p:sp>
      <p:graphicFrame>
        <p:nvGraphicFramePr>
          <p:cNvPr id="4" name="3 İçerik Yer Tutucusu"/>
          <p:cNvGraphicFramePr>
            <a:graphicFrameLocks noGrp="1"/>
          </p:cNvGraphicFramePr>
          <p:nvPr>
            <p:ph idx="1"/>
          </p:nvPr>
        </p:nvGraphicFramePr>
        <p:xfrm>
          <a:off x="500034" y="642918"/>
          <a:ext cx="8229600" cy="5933440"/>
        </p:xfrm>
        <a:graphic>
          <a:graphicData uri="http://schemas.openxmlformats.org/drawingml/2006/table">
            <a:tbl>
              <a:tblPr firstRow="1" bandRow="1">
                <a:tableStyleId>{5C22544A-7EE6-4342-B048-85BDC9FD1C3A}</a:tableStyleId>
              </a:tblPr>
              <a:tblGrid>
                <a:gridCol w="3000396"/>
                <a:gridCol w="2857520"/>
                <a:gridCol w="1571636"/>
                <a:gridCol w="800048"/>
              </a:tblGrid>
              <a:tr h="370840">
                <a:tc>
                  <a:txBody>
                    <a:bodyPr/>
                    <a:lstStyle/>
                    <a:p>
                      <a:r>
                        <a:rPr lang="tr-TR" dirty="0" smtClean="0"/>
                        <a:t>Şirket</a:t>
                      </a:r>
                      <a:endParaRPr lang="tr-TR" dirty="0"/>
                    </a:p>
                  </a:txBody>
                  <a:tcPr/>
                </a:tc>
                <a:tc>
                  <a:txBody>
                    <a:bodyPr/>
                    <a:lstStyle/>
                    <a:p>
                      <a:r>
                        <a:rPr lang="tr-TR" dirty="0" smtClean="0"/>
                        <a:t>Kurucu</a:t>
                      </a:r>
                      <a:endParaRPr lang="tr-TR" dirty="0"/>
                    </a:p>
                  </a:txBody>
                  <a:tcPr/>
                </a:tc>
                <a:tc>
                  <a:txBody>
                    <a:bodyPr/>
                    <a:lstStyle/>
                    <a:p>
                      <a:r>
                        <a:rPr lang="tr-TR" dirty="0" smtClean="0"/>
                        <a:t>Kuruluş Tarihi</a:t>
                      </a:r>
                      <a:endParaRPr lang="tr-TR" dirty="0"/>
                    </a:p>
                  </a:txBody>
                  <a:tcPr/>
                </a:tc>
                <a:tc>
                  <a:txBody>
                    <a:bodyPr/>
                    <a:lstStyle/>
                    <a:p>
                      <a:r>
                        <a:rPr lang="tr-TR" dirty="0" smtClean="0"/>
                        <a:t>Nesil</a:t>
                      </a:r>
                      <a:endParaRPr lang="tr-TR" dirty="0"/>
                    </a:p>
                  </a:txBody>
                  <a:tcPr/>
                </a:tc>
              </a:tr>
              <a:tr h="370840">
                <a:tc>
                  <a:txBody>
                    <a:bodyPr/>
                    <a:lstStyle/>
                    <a:p>
                      <a:r>
                        <a:rPr lang="tr-TR" dirty="0" smtClean="0"/>
                        <a:t>Vefa Bozacısı</a:t>
                      </a:r>
                      <a:endParaRPr lang="tr-TR" dirty="0"/>
                    </a:p>
                  </a:txBody>
                  <a:tcPr/>
                </a:tc>
                <a:tc>
                  <a:txBody>
                    <a:bodyPr/>
                    <a:lstStyle/>
                    <a:p>
                      <a:r>
                        <a:rPr lang="tr-TR" dirty="0" smtClean="0"/>
                        <a:t>Hacı Sadık</a:t>
                      </a:r>
                      <a:endParaRPr lang="tr-TR" dirty="0"/>
                    </a:p>
                  </a:txBody>
                  <a:tcPr/>
                </a:tc>
                <a:tc>
                  <a:txBody>
                    <a:bodyPr/>
                    <a:lstStyle/>
                    <a:p>
                      <a:r>
                        <a:rPr lang="tr-TR" dirty="0" smtClean="0"/>
                        <a:t>1870</a:t>
                      </a:r>
                      <a:endParaRPr lang="tr-TR" dirty="0"/>
                    </a:p>
                  </a:txBody>
                  <a:tcPr/>
                </a:tc>
                <a:tc>
                  <a:txBody>
                    <a:bodyPr/>
                    <a:lstStyle/>
                    <a:p>
                      <a:r>
                        <a:rPr lang="tr-TR" dirty="0" smtClean="0"/>
                        <a:t>4</a:t>
                      </a:r>
                      <a:endParaRPr lang="tr-TR" dirty="0"/>
                    </a:p>
                  </a:txBody>
                  <a:tcPr/>
                </a:tc>
              </a:tr>
              <a:tr h="370840">
                <a:tc>
                  <a:txBody>
                    <a:bodyPr/>
                    <a:lstStyle/>
                    <a:p>
                      <a:r>
                        <a:rPr lang="tr-TR" dirty="0" smtClean="0"/>
                        <a:t>Hacı Bekir Lokumları</a:t>
                      </a:r>
                      <a:endParaRPr lang="tr-TR" dirty="0"/>
                    </a:p>
                  </a:txBody>
                  <a:tcPr/>
                </a:tc>
                <a:tc>
                  <a:txBody>
                    <a:bodyPr/>
                    <a:lstStyle/>
                    <a:p>
                      <a:r>
                        <a:rPr lang="tr-TR" dirty="0" smtClean="0"/>
                        <a:t>Hacı Bekir</a:t>
                      </a:r>
                      <a:endParaRPr lang="tr-TR" dirty="0"/>
                    </a:p>
                  </a:txBody>
                  <a:tcPr/>
                </a:tc>
                <a:tc>
                  <a:txBody>
                    <a:bodyPr/>
                    <a:lstStyle/>
                    <a:p>
                      <a:r>
                        <a:rPr lang="tr-TR" dirty="0" smtClean="0"/>
                        <a:t>1877</a:t>
                      </a:r>
                      <a:endParaRPr lang="tr-TR" dirty="0"/>
                    </a:p>
                  </a:txBody>
                  <a:tcPr/>
                </a:tc>
                <a:tc>
                  <a:txBody>
                    <a:bodyPr/>
                    <a:lstStyle/>
                    <a:p>
                      <a:r>
                        <a:rPr lang="tr-TR" dirty="0" smtClean="0"/>
                        <a:t>4</a:t>
                      </a:r>
                      <a:endParaRPr lang="tr-TR" dirty="0"/>
                    </a:p>
                  </a:txBody>
                  <a:tcPr/>
                </a:tc>
              </a:tr>
              <a:tr h="370840">
                <a:tc>
                  <a:txBody>
                    <a:bodyPr/>
                    <a:lstStyle/>
                    <a:p>
                      <a:r>
                        <a:rPr lang="tr-TR" dirty="0" err="1" smtClean="0"/>
                        <a:t>Çögenler</a:t>
                      </a:r>
                      <a:r>
                        <a:rPr lang="tr-TR" dirty="0" smtClean="0"/>
                        <a:t> Helvacılık</a:t>
                      </a:r>
                      <a:endParaRPr lang="tr-TR" dirty="0"/>
                    </a:p>
                  </a:txBody>
                  <a:tcPr/>
                </a:tc>
                <a:tc>
                  <a:txBody>
                    <a:bodyPr/>
                    <a:lstStyle/>
                    <a:p>
                      <a:r>
                        <a:rPr lang="tr-TR" dirty="0" smtClean="0"/>
                        <a:t>Rasih Efendi</a:t>
                      </a:r>
                      <a:endParaRPr lang="tr-TR" dirty="0"/>
                    </a:p>
                  </a:txBody>
                  <a:tcPr/>
                </a:tc>
                <a:tc>
                  <a:txBody>
                    <a:bodyPr/>
                    <a:lstStyle/>
                    <a:p>
                      <a:r>
                        <a:rPr lang="tr-TR" dirty="0" smtClean="0"/>
                        <a:t>1883</a:t>
                      </a:r>
                      <a:endParaRPr lang="tr-TR" dirty="0"/>
                    </a:p>
                  </a:txBody>
                  <a:tcPr/>
                </a:tc>
                <a:tc>
                  <a:txBody>
                    <a:bodyPr/>
                    <a:lstStyle/>
                    <a:p>
                      <a:r>
                        <a:rPr lang="tr-TR" dirty="0" smtClean="0"/>
                        <a:t>4</a:t>
                      </a:r>
                      <a:endParaRPr lang="tr-TR" dirty="0"/>
                    </a:p>
                  </a:txBody>
                  <a:tcPr/>
                </a:tc>
              </a:tr>
              <a:tr h="370840">
                <a:tc>
                  <a:txBody>
                    <a:bodyPr/>
                    <a:lstStyle/>
                    <a:p>
                      <a:r>
                        <a:rPr lang="tr-TR" dirty="0" err="1" smtClean="0"/>
                        <a:t>Teksima</a:t>
                      </a:r>
                      <a:r>
                        <a:rPr lang="tr-TR" dirty="0" smtClean="0"/>
                        <a:t> Tekstil</a:t>
                      </a:r>
                      <a:endParaRPr lang="tr-TR" dirty="0"/>
                    </a:p>
                  </a:txBody>
                  <a:tcPr/>
                </a:tc>
                <a:tc>
                  <a:txBody>
                    <a:bodyPr/>
                    <a:lstStyle/>
                    <a:p>
                      <a:r>
                        <a:rPr lang="tr-TR" dirty="0" smtClean="0"/>
                        <a:t>Mehmet Botsalı</a:t>
                      </a:r>
                      <a:endParaRPr lang="tr-TR" dirty="0"/>
                    </a:p>
                  </a:txBody>
                  <a:tcPr/>
                </a:tc>
                <a:tc>
                  <a:txBody>
                    <a:bodyPr/>
                    <a:lstStyle/>
                    <a:p>
                      <a:r>
                        <a:rPr lang="tr-TR" dirty="0" smtClean="0"/>
                        <a:t>1893</a:t>
                      </a:r>
                      <a:endParaRPr lang="tr-TR" dirty="0"/>
                    </a:p>
                  </a:txBody>
                  <a:tcPr/>
                </a:tc>
                <a:tc>
                  <a:txBody>
                    <a:bodyPr/>
                    <a:lstStyle/>
                    <a:p>
                      <a:r>
                        <a:rPr lang="tr-TR" dirty="0" smtClean="0"/>
                        <a:t>4</a:t>
                      </a:r>
                      <a:endParaRPr lang="tr-TR" dirty="0"/>
                    </a:p>
                  </a:txBody>
                  <a:tcPr/>
                </a:tc>
              </a:tr>
              <a:tr h="370840">
                <a:tc>
                  <a:txBody>
                    <a:bodyPr/>
                    <a:lstStyle/>
                    <a:p>
                      <a:r>
                        <a:rPr lang="tr-TR" dirty="0" smtClean="0"/>
                        <a:t>Kamil Koç Otobüsleri</a:t>
                      </a:r>
                      <a:endParaRPr lang="tr-TR" dirty="0"/>
                    </a:p>
                  </a:txBody>
                  <a:tcPr/>
                </a:tc>
                <a:tc>
                  <a:txBody>
                    <a:bodyPr/>
                    <a:lstStyle/>
                    <a:p>
                      <a:r>
                        <a:rPr lang="tr-TR" dirty="0" smtClean="0"/>
                        <a:t>Kamil Koç</a:t>
                      </a:r>
                      <a:endParaRPr lang="tr-TR" dirty="0"/>
                    </a:p>
                  </a:txBody>
                  <a:tcPr/>
                </a:tc>
                <a:tc>
                  <a:txBody>
                    <a:bodyPr/>
                    <a:lstStyle/>
                    <a:p>
                      <a:r>
                        <a:rPr lang="tr-TR" dirty="0" smtClean="0"/>
                        <a:t>1923</a:t>
                      </a:r>
                      <a:endParaRPr lang="tr-TR" dirty="0"/>
                    </a:p>
                  </a:txBody>
                  <a:tcPr/>
                </a:tc>
                <a:tc>
                  <a:txBody>
                    <a:bodyPr/>
                    <a:lstStyle/>
                    <a:p>
                      <a:r>
                        <a:rPr lang="tr-TR" dirty="0" smtClean="0"/>
                        <a:t>3</a:t>
                      </a:r>
                      <a:endParaRPr lang="tr-TR" dirty="0"/>
                    </a:p>
                  </a:txBody>
                  <a:tcPr/>
                </a:tc>
              </a:tr>
              <a:tr h="370840">
                <a:tc>
                  <a:txBody>
                    <a:bodyPr/>
                    <a:lstStyle/>
                    <a:p>
                      <a:r>
                        <a:rPr lang="tr-TR" dirty="0" smtClean="0"/>
                        <a:t>Eyüp Sabri </a:t>
                      </a:r>
                      <a:r>
                        <a:rPr lang="tr-TR" dirty="0" err="1" smtClean="0"/>
                        <a:t>Tuncer</a:t>
                      </a:r>
                      <a:r>
                        <a:rPr lang="tr-TR" dirty="0" smtClean="0"/>
                        <a:t> Kolonya</a:t>
                      </a:r>
                      <a:endParaRPr lang="tr-TR" dirty="0"/>
                    </a:p>
                  </a:txBody>
                  <a:tcPr/>
                </a:tc>
                <a:tc>
                  <a:txBody>
                    <a:bodyPr/>
                    <a:lstStyle/>
                    <a:p>
                      <a:r>
                        <a:rPr lang="tr-TR" dirty="0" smtClean="0"/>
                        <a:t>Eyüp Sabri </a:t>
                      </a:r>
                      <a:r>
                        <a:rPr lang="tr-TR" dirty="0" err="1" smtClean="0"/>
                        <a:t>Tuncer</a:t>
                      </a:r>
                      <a:endParaRPr lang="tr-TR" dirty="0"/>
                    </a:p>
                  </a:txBody>
                  <a:tcPr/>
                </a:tc>
                <a:tc>
                  <a:txBody>
                    <a:bodyPr/>
                    <a:lstStyle/>
                    <a:p>
                      <a:r>
                        <a:rPr lang="tr-TR" dirty="0" smtClean="0"/>
                        <a:t>1923</a:t>
                      </a:r>
                      <a:endParaRPr lang="tr-TR" dirty="0"/>
                    </a:p>
                  </a:txBody>
                  <a:tcPr/>
                </a:tc>
                <a:tc>
                  <a:txBody>
                    <a:bodyPr/>
                    <a:lstStyle/>
                    <a:p>
                      <a:r>
                        <a:rPr lang="tr-TR" dirty="0" smtClean="0"/>
                        <a:t>3</a:t>
                      </a:r>
                      <a:endParaRPr lang="tr-TR" dirty="0"/>
                    </a:p>
                  </a:txBody>
                  <a:tcPr/>
                </a:tc>
              </a:tr>
              <a:tr h="370840">
                <a:tc>
                  <a:txBody>
                    <a:bodyPr/>
                    <a:lstStyle/>
                    <a:p>
                      <a:r>
                        <a:rPr lang="tr-TR" dirty="0" smtClean="0"/>
                        <a:t>Doluca Şarapları</a:t>
                      </a:r>
                      <a:endParaRPr lang="tr-TR" dirty="0"/>
                    </a:p>
                  </a:txBody>
                  <a:tcPr/>
                </a:tc>
                <a:tc>
                  <a:txBody>
                    <a:bodyPr/>
                    <a:lstStyle/>
                    <a:p>
                      <a:r>
                        <a:rPr lang="tr-TR" dirty="0" smtClean="0"/>
                        <a:t>Nihat </a:t>
                      </a:r>
                      <a:r>
                        <a:rPr lang="tr-TR" dirty="0" err="1" smtClean="0"/>
                        <a:t>Kutman</a:t>
                      </a:r>
                      <a:endParaRPr lang="tr-TR" dirty="0"/>
                    </a:p>
                  </a:txBody>
                  <a:tcPr/>
                </a:tc>
                <a:tc>
                  <a:txBody>
                    <a:bodyPr/>
                    <a:lstStyle/>
                    <a:p>
                      <a:r>
                        <a:rPr lang="tr-TR" dirty="0" smtClean="0"/>
                        <a:t>1926</a:t>
                      </a:r>
                      <a:endParaRPr lang="tr-TR" dirty="0"/>
                    </a:p>
                  </a:txBody>
                  <a:tcPr/>
                </a:tc>
                <a:tc>
                  <a:txBody>
                    <a:bodyPr/>
                    <a:lstStyle/>
                    <a:p>
                      <a:r>
                        <a:rPr lang="tr-TR" dirty="0" smtClean="0"/>
                        <a:t>3</a:t>
                      </a:r>
                      <a:endParaRPr lang="tr-TR" dirty="0"/>
                    </a:p>
                  </a:txBody>
                  <a:tcPr/>
                </a:tc>
              </a:tr>
              <a:tr h="370840">
                <a:tc>
                  <a:txBody>
                    <a:bodyPr/>
                    <a:lstStyle/>
                    <a:p>
                      <a:r>
                        <a:rPr lang="tr-TR" dirty="0" err="1" smtClean="0"/>
                        <a:t>Tatko</a:t>
                      </a:r>
                      <a:endParaRPr lang="tr-TR" dirty="0"/>
                    </a:p>
                  </a:txBody>
                  <a:tcPr/>
                </a:tc>
                <a:tc>
                  <a:txBody>
                    <a:bodyPr/>
                    <a:lstStyle/>
                    <a:p>
                      <a:r>
                        <a:rPr lang="tr-TR" dirty="0" smtClean="0"/>
                        <a:t>Ahmet Yılmaz</a:t>
                      </a:r>
                      <a:endParaRPr lang="tr-TR" dirty="0"/>
                    </a:p>
                  </a:txBody>
                  <a:tcPr/>
                </a:tc>
                <a:tc>
                  <a:txBody>
                    <a:bodyPr/>
                    <a:lstStyle/>
                    <a:p>
                      <a:r>
                        <a:rPr lang="tr-TR" dirty="0" smtClean="0"/>
                        <a:t>1926</a:t>
                      </a:r>
                      <a:endParaRPr lang="tr-TR" dirty="0"/>
                    </a:p>
                  </a:txBody>
                  <a:tcPr/>
                </a:tc>
                <a:tc>
                  <a:txBody>
                    <a:bodyPr/>
                    <a:lstStyle/>
                    <a:p>
                      <a:r>
                        <a:rPr lang="tr-TR" dirty="0" smtClean="0"/>
                        <a:t>3</a:t>
                      </a:r>
                      <a:endParaRPr lang="tr-TR" dirty="0"/>
                    </a:p>
                  </a:txBody>
                  <a:tcPr/>
                </a:tc>
              </a:tr>
              <a:tr h="370840">
                <a:tc>
                  <a:txBody>
                    <a:bodyPr/>
                    <a:lstStyle/>
                    <a:p>
                      <a:r>
                        <a:rPr lang="tr-TR" dirty="0" smtClean="0"/>
                        <a:t>Koç Holding</a:t>
                      </a:r>
                      <a:endParaRPr lang="tr-TR" dirty="0"/>
                    </a:p>
                  </a:txBody>
                  <a:tcPr/>
                </a:tc>
                <a:tc>
                  <a:txBody>
                    <a:bodyPr/>
                    <a:lstStyle/>
                    <a:p>
                      <a:r>
                        <a:rPr lang="tr-TR" dirty="0" smtClean="0"/>
                        <a:t>Vehbi Koç</a:t>
                      </a:r>
                      <a:endParaRPr lang="tr-TR" dirty="0"/>
                    </a:p>
                  </a:txBody>
                  <a:tcPr/>
                </a:tc>
                <a:tc>
                  <a:txBody>
                    <a:bodyPr/>
                    <a:lstStyle/>
                    <a:p>
                      <a:r>
                        <a:rPr lang="tr-TR" dirty="0" smtClean="0"/>
                        <a:t>1926</a:t>
                      </a:r>
                      <a:endParaRPr lang="tr-TR" dirty="0"/>
                    </a:p>
                  </a:txBody>
                  <a:tcPr/>
                </a:tc>
                <a:tc>
                  <a:txBody>
                    <a:bodyPr/>
                    <a:lstStyle/>
                    <a:p>
                      <a:r>
                        <a:rPr lang="tr-TR" dirty="0" smtClean="0"/>
                        <a:t>3</a:t>
                      </a:r>
                      <a:endParaRPr lang="tr-TR" dirty="0"/>
                    </a:p>
                  </a:txBody>
                  <a:tcPr/>
                </a:tc>
              </a:tr>
              <a:tr h="370840">
                <a:tc>
                  <a:txBody>
                    <a:bodyPr/>
                    <a:lstStyle/>
                    <a:p>
                      <a:r>
                        <a:rPr lang="tr-TR" dirty="0" smtClean="0"/>
                        <a:t>Kent Gıda A.Ş.</a:t>
                      </a:r>
                      <a:endParaRPr lang="tr-TR" dirty="0"/>
                    </a:p>
                  </a:txBody>
                  <a:tcPr/>
                </a:tc>
                <a:tc>
                  <a:txBody>
                    <a:bodyPr/>
                    <a:lstStyle/>
                    <a:p>
                      <a:r>
                        <a:rPr lang="tr-TR" dirty="0" smtClean="0"/>
                        <a:t>Abdullah </a:t>
                      </a:r>
                      <a:r>
                        <a:rPr lang="tr-TR" dirty="0" err="1" smtClean="0"/>
                        <a:t>Tahsincioğlu</a:t>
                      </a:r>
                      <a:endParaRPr lang="tr-TR" dirty="0"/>
                    </a:p>
                  </a:txBody>
                  <a:tcPr/>
                </a:tc>
                <a:tc>
                  <a:txBody>
                    <a:bodyPr/>
                    <a:lstStyle/>
                    <a:p>
                      <a:r>
                        <a:rPr lang="tr-TR" dirty="0" smtClean="0"/>
                        <a:t>1927</a:t>
                      </a:r>
                      <a:endParaRPr lang="tr-TR" dirty="0"/>
                    </a:p>
                  </a:txBody>
                  <a:tcPr/>
                </a:tc>
                <a:tc>
                  <a:txBody>
                    <a:bodyPr/>
                    <a:lstStyle/>
                    <a:p>
                      <a:r>
                        <a:rPr lang="tr-TR" dirty="0" smtClean="0"/>
                        <a:t>3</a:t>
                      </a:r>
                      <a:endParaRPr lang="tr-TR" dirty="0"/>
                    </a:p>
                  </a:txBody>
                  <a:tcPr/>
                </a:tc>
              </a:tr>
              <a:tr h="370840">
                <a:tc>
                  <a:txBody>
                    <a:bodyPr/>
                    <a:lstStyle/>
                    <a:p>
                      <a:r>
                        <a:rPr lang="tr-TR" dirty="0" smtClean="0"/>
                        <a:t>Nuh Çimento</a:t>
                      </a:r>
                      <a:endParaRPr lang="tr-TR" dirty="0"/>
                    </a:p>
                  </a:txBody>
                  <a:tcPr/>
                </a:tc>
                <a:tc>
                  <a:txBody>
                    <a:bodyPr/>
                    <a:lstStyle/>
                    <a:p>
                      <a:r>
                        <a:rPr lang="tr-TR" dirty="0" smtClean="0"/>
                        <a:t>Nuh Mehmet </a:t>
                      </a:r>
                      <a:r>
                        <a:rPr lang="tr-TR" dirty="0" err="1" smtClean="0"/>
                        <a:t>Baldöktü</a:t>
                      </a:r>
                      <a:endParaRPr lang="tr-TR" dirty="0"/>
                    </a:p>
                  </a:txBody>
                  <a:tcPr/>
                </a:tc>
                <a:tc>
                  <a:txBody>
                    <a:bodyPr/>
                    <a:lstStyle/>
                    <a:p>
                      <a:r>
                        <a:rPr lang="tr-TR" dirty="0" smtClean="0"/>
                        <a:t>1942</a:t>
                      </a:r>
                      <a:endParaRPr lang="tr-TR" dirty="0"/>
                    </a:p>
                  </a:txBody>
                  <a:tcPr/>
                </a:tc>
                <a:tc>
                  <a:txBody>
                    <a:bodyPr/>
                    <a:lstStyle/>
                    <a:p>
                      <a:r>
                        <a:rPr lang="tr-TR" dirty="0" smtClean="0"/>
                        <a:t>3</a:t>
                      </a:r>
                      <a:endParaRPr lang="tr-TR" dirty="0"/>
                    </a:p>
                  </a:txBody>
                  <a:tcPr/>
                </a:tc>
              </a:tr>
              <a:tr h="370840">
                <a:tc>
                  <a:txBody>
                    <a:bodyPr/>
                    <a:lstStyle/>
                    <a:p>
                      <a:r>
                        <a:rPr lang="tr-TR" dirty="0" smtClean="0"/>
                        <a:t>Sabancı Holding</a:t>
                      </a:r>
                      <a:endParaRPr lang="tr-TR" dirty="0"/>
                    </a:p>
                  </a:txBody>
                  <a:tcPr/>
                </a:tc>
                <a:tc>
                  <a:txBody>
                    <a:bodyPr/>
                    <a:lstStyle/>
                    <a:p>
                      <a:r>
                        <a:rPr lang="tr-TR" dirty="0" smtClean="0"/>
                        <a:t>Hacı Ömer Sabancı</a:t>
                      </a:r>
                      <a:endParaRPr lang="tr-TR" dirty="0"/>
                    </a:p>
                  </a:txBody>
                  <a:tcPr/>
                </a:tc>
                <a:tc>
                  <a:txBody>
                    <a:bodyPr/>
                    <a:lstStyle/>
                    <a:p>
                      <a:r>
                        <a:rPr lang="tr-TR" dirty="0" smtClean="0"/>
                        <a:t>1946</a:t>
                      </a:r>
                      <a:endParaRPr lang="tr-TR" dirty="0"/>
                    </a:p>
                  </a:txBody>
                  <a:tcPr/>
                </a:tc>
                <a:tc>
                  <a:txBody>
                    <a:bodyPr/>
                    <a:lstStyle/>
                    <a:p>
                      <a:r>
                        <a:rPr lang="tr-TR" dirty="0" smtClean="0"/>
                        <a:t>3</a:t>
                      </a:r>
                      <a:endParaRPr lang="tr-TR" dirty="0"/>
                    </a:p>
                  </a:txBody>
                  <a:tcPr/>
                </a:tc>
              </a:tr>
              <a:tr h="370840">
                <a:tc>
                  <a:txBody>
                    <a:bodyPr/>
                    <a:lstStyle/>
                    <a:p>
                      <a:r>
                        <a:rPr lang="tr-TR" dirty="0" smtClean="0"/>
                        <a:t>Yeni</a:t>
                      </a:r>
                      <a:r>
                        <a:rPr lang="tr-TR" baseline="0" dirty="0" smtClean="0"/>
                        <a:t> Karamürsel Mağaza</a:t>
                      </a:r>
                      <a:endParaRPr lang="tr-TR" dirty="0"/>
                    </a:p>
                  </a:txBody>
                  <a:tcPr/>
                </a:tc>
                <a:tc>
                  <a:txBody>
                    <a:bodyPr/>
                    <a:lstStyle/>
                    <a:p>
                      <a:r>
                        <a:rPr lang="tr-TR" dirty="0" smtClean="0"/>
                        <a:t>Nuri Güven</a:t>
                      </a:r>
                      <a:endParaRPr lang="tr-TR" dirty="0"/>
                    </a:p>
                  </a:txBody>
                  <a:tcPr/>
                </a:tc>
                <a:tc>
                  <a:txBody>
                    <a:bodyPr/>
                    <a:lstStyle/>
                    <a:p>
                      <a:r>
                        <a:rPr lang="tr-TR" dirty="0" smtClean="0"/>
                        <a:t>1950</a:t>
                      </a:r>
                      <a:endParaRPr lang="tr-TR" dirty="0"/>
                    </a:p>
                  </a:txBody>
                  <a:tcPr/>
                </a:tc>
                <a:tc>
                  <a:txBody>
                    <a:bodyPr/>
                    <a:lstStyle/>
                    <a:p>
                      <a:r>
                        <a:rPr lang="tr-TR" dirty="0" smtClean="0"/>
                        <a:t>3</a:t>
                      </a:r>
                      <a:endParaRPr lang="tr-TR" dirty="0"/>
                    </a:p>
                  </a:txBody>
                  <a:tcPr/>
                </a:tc>
              </a:tr>
              <a:tr h="370840">
                <a:tc>
                  <a:txBody>
                    <a:bodyPr/>
                    <a:lstStyle/>
                    <a:p>
                      <a:r>
                        <a:rPr lang="tr-TR" dirty="0" err="1" smtClean="0"/>
                        <a:t>Ördekçioğlu</a:t>
                      </a:r>
                      <a:r>
                        <a:rPr lang="tr-TR" baseline="0" dirty="0" smtClean="0"/>
                        <a:t> Mutfak Eşyaları</a:t>
                      </a:r>
                      <a:endParaRPr lang="tr-TR" dirty="0"/>
                    </a:p>
                  </a:txBody>
                  <a:tcPr/>
                </a:tc>
                <a:tc>
                  <a:txBody>
                    <a:bodyPr/>
                    <a:lstStyle/>
                    <a:p>
                      <a:r>
                        <a:rPr lang="tr-TR" dirty="0" smtClean="0"/>
                        <a:t>Ahmet </a:t>
                      </a:r>
                      <a:r>
                        <a:rPr lang="tr-TR" dirty="0" err="1" smtClean="0"/>
                        <a:t>Ördekçioğlu</a:t>
                      </a:r>
                      <a:endParaRPr lang="tr-TR" dirty="0"/>
                    </a:p>
                  </a:txBody>
                  <a:tcPr/>
                </a:tc>
                <a:tc>
                  <a:txBody>
                    <a:bodyPr/>
                    <a:lstStyle/>
                    <a:p>
                      <a:r>
                        <a:rPr lang="tr-TR" dirty="0" smtClean="0"/>
                        <a:t>1919</a:t>
                      </a:r>
                      <a:endParaRPr lang="tr-TR" dirty="0"/>
                    </a:p>
                  </a:txBody>
                  <a:tcPr/>
                </a:tc>
                <a:tc>
                  <a:txBody>
                    <a:bodyPr/>
                    <a:lstStyle/>
                    <a:p>
                      <a:r>
                        <a:rPr lang="tr-TR" dirty="0" smtClean="0"/>
                        <a:t>2</a:t>
                      </a:r>
                      <a:endParaRPr lang="tr-TR" dirty="0"/>
                    </a:p>
                  </a:txBody>
                  <a:tcPr/>
                </a:tc>
              </a:tr>
              <a:tr h="370840">
                <a:tc>
                  <a:txBody>
                    <a:bodyPr/>
                    <a:lstStyle/>
                    <a:p>
                      <a:r>
                        <a:rPr lang="tr-TR" dirty="0" err="1" smtClean="0"/>
                        <a:t>Uzel</a:t>
                      </a:r>
                      <a:r>
                        <a:rPr lang="tr-TR" dirty="0" smtClean="0"/>
                        <a:t> </a:t>
                      </a:r>
                      <a:r>
                        <a:rPr lang="tr-TR" dirty="0" err="1" smtClean="0"/>
                        <a:t>Makina</a:t>
                      </a:r>
                      <a:endParaRPr lang="tr-TR" dirty="0"/>
                    </a:p>
                  </a:txBody>
                  <a:tcPr/>
                </a:tc>
                <a:tc>
                  <a:txBody>
                    <a:bodyPr/>
                    <a:lstStyle/>
                    <a:p>
                      <a:r>
                        <a:rPr lang="tr-TR" dirty="0" smtClean="0"/>
                        <a:t>İbrahim </a:t>
                      </a:r>
                      <a:r>
                        <a:rPr lang="tr-TR" dirty="0" err="1" smtClean="0"/>
                        <a:t>Uzel</a:t>
                      </a:r>
                      <a:endParaRPr lang="tr-TR" dirty="0"/>
                    </a:p>
                  </a:txBody>
                  <a:tcPr/>
                </a:tc>
                <a:tc>
                  <a:txBody>
                    <a:bodyPr/>
                    <a:lstStyle/>
                    <a:p>
                      <a:r>
                        <a:rPr lang="tr-TR" dirty="0" smtClean="0"/>
                        <a:t>1940</a:t>
                      </a:r>
                      <a:endParaRPr lang="tr-TR" dirty="0"/>
                    </a:p>
                  </a:txBody>
                  <a:tcPr/>
                </a:tc>
                <a:tc>
                  <a:txBody>
                    <a:bodyPr/>
                    <a:lstStyle/>
                    <a:p>
                      <a:r>
                        <a:rPr lang="tr-TR" dirty="0" smtClean="0"/>
                        <a:t>2</a:t>
                      </a:r>
                      <a:endParaRPr lang="tr-TR" dirty="0"/>
                    </a:p>
                  </a:txBody>
                  <a:tcPr/>
                </a:tc>
              </a:tr>
            </a:tbl>
          </a:graphicData>
        </a:graphic>
      </p:graphicFrame>
    </p:spTree>
    <p:extLst>
      <p:ext uri="{BB962C8B-B14F-4D97-AF65-F5344CB8AC3E}">
        <p14:creationId xmlns:p14="http://schemas.microsoft.com/office/powerpoint/2010/main" val="1016467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70000" lnSpcReduction="20000"/>
          </a:bodyPr>
          <a:lstStyle/>
          <a:p>
            <a:r>
              <a:rPr lang="tr-TR" dirty="0" smtClean="0"/>
              <a:t>Amerika Birleşik Devletleri'nde, ortalama olarak, yeni kurulan aile işletmelerinin % 40'ı daha ilk beş yılda yok olmakta, geri kalanların % 66'sı birinci kuşakta batmakta ya da el değiştirmektedir. Dolayısıyla ikinci kuşağa kadar yaşayabilen aile işletmelerinin oranı % 20'yi geçmemekte ve hatta bu % 20 </a:t>
            </a:r>
            <a:r>
              <a:rPr lang="tr-TR" dirty="0" err="1" smtClean="0"/>
              <a:t>nin</a:t>
            </a:r>
            <a:r>
              <a:rPr lang="tr-TR" dirty="0" smtClean="0"/>
              <a:t> ise ancak % 17'si üçüncü kuşağa kadar devam edebilmektedir. Sonuç olarak birinci kuşak tarafından kurulmuş olan 100 aile işletmesinden sadece 3.4 tanesi üçüncü kuşağa kadar yaşamını sürdürebilmektedir. İngiliz aile işletmeleri de % 3.3 oranında üçüncü kuşağa devredebilmektedir. Türkiye de de benzer bir durum söz konusudur.</a:t>
            </a:r>
          </a:p>
          <a:p>
            <a:r>
              <a:rPr lang="tr-TR" dirty="0" smtClean="0"/>
              <a:t>aile </a:t>
            </a:r>
            <a:r>
              <a:rPr lang="tr-TR" dirty="0"/>
              <a:t>işletmelerinin varlıklarını sürdürmesi ve nesiller boyunca yaşaması, çok arzu edilmekle birlikte, gerçek hayatta, çok karşılaşılan bir durum değildir.. </a:t>
            </a:r>
          </a:p>
          <a:p>
            <a:endParaRPr lang="tr-TR" dirty="0"/>
          </a:p>
        </p:txBody>
      </p:sp>
    </p:spTree>
    <p:extLst>
      <p:ext uri="{BB962C8B-B14F-4D97-AF65-F5344CB8AC3E}">
        <p14:creationId xmlns:p14="http://schemas.microsoft.com/office/powerpoint/2010/main" val="9539256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2670</Words>
  <Application>Microsoft Office PowerPoint</Application>
  <PresentationFormat>Ekran Gösterisi (4:3)</PresentationFormat>
  <Paragraphs>413</Paragraphs>
  <Slides>42</Slides>
  <Notes>1</Notes>
  <HiddenSlides>0</HiddenSlides>
  <MMClips>0</MMClips>
  <ScaleCrop>false</ScaleCrop>
  <HeadingPairs>
    <vt:vector size="4" baseType="variant">
      <vt:variant>
        <vt:lpstr>Tema</vt:lpstr>
      </vt:variant>
      <vt:variant>
        <vt:i4>6</vt:i4>
      </vt:variant>
      <vt:variant>
        <vt:lpstr>Slayt Başlıkları</vt:lpstr>
      </vt:variant>
      <vt:variant>
        <vt:i4>42</vt:i4>
      </vt:variant>
    </vt:vector>
  </HeadingPairs>
  <TitlesOfParts>
    <vt:vector size="48" baseType="lpstr">
      <vt:lpstr>Ofis Teması</vt:lpstr>
      <vt:lpstr>Office Theme</vt:lpstr>
      <vt:lpstr>2_Ofis Teması</vt:lpstr>
      <vt:lpstr>1_Ofis Teması</vt:lpstr>
      <vt:lpstr>3_Ofis Teması</vt:lpstr>
      <vt:lpstr>4_Ofis Teması</vt:lpstr>
      <vt:lpstr>Şirketlerde Kurumsallaşma ve Aile Anayasası</vt:lpstr>
      <vt:lpstr>PowerPoint Sunusu</vt:lpstr>
      <vt:lpstr>PowerPoint Sunusu</vt:lpstr>
      <vt:lpstr>Aile Şirketi?</vt:lpstr>
      <vt:lpstr>Aile Şirketleri- Sayılar</vt:lpstr>
      <vt:lpstr>PowerPoint Sunusu</vt:lpstr>
      <vt:lpstr>Amerika’daki aile şirketleri ve yaşam süreleri</vt:lpstr>
      <vt:lpstr>Türkiye’deki aile şirketleri ve yaşam süreleri</vt:lpstr>
      <vt:lpstr>PowerPoint Sunusu</vt:lpstr>
      <vt:lpstr>PowerPoint Sunusu</vt:lpstr>
      <vt:lpstr>Aile ve İşletme Hedefleri</vt:lpstr>
      <vt:lpstr>Dönüşüm Şekilleri</vt:lpstr>
      <vt:lpstr>PowerPoint Sunusu</vt:lpstr>
      <vt:lpstr>Kurumsallaşma nedir?</vt:lpstr>
      <vt:lpstr>PowerPoint Sunusu</vt:lpstr>
      <vt:lpstr>Aile Şirketlerinde Kurumsallaşma</vt:lpstr>
      <vt:lpstr>PowerPoint Sunusu</vt:lpstr>
      <vt:lpstr>Aile Konseyi (Aile Meclisi)</vt:lpstr>
      <vt:lpstr>Aile konseyi</vt:lpstr>
      <vt:lpstr>Aile konseyi</vt:lpstr>
      <vt:lpstr>Aile Anayasası</vt:lpstr>
      <vt:lpstr>PowerPoint Sunusu</vt:lpstr>
      <vt:lpstr>PowerPoint Sunusu</vt:lpstr>
      <vt:lpstr>PowerPoint Sunusu</vt:lpstr>
      <vt:lpstr>Aile Anayasasının Hukuki Boyutu</vt:lpstr>
      <vt:lpstr>PowerPoint Sunusu</vt:lpstr>
      <vt:lpstr>PowerPoint Sunusu</vt:lpstr>
      <vt:lpstr>PowerPoint Sunusu</vt:lpstr>
      <vt:lpstr>PowerPoint Sunusu</vt:lpstr>
      <vt:lpstr>Yönetim Kurulu</vt:lpstr>
      <vt:lpstr>Devir Planı</vt:lpstr>
      <vt:lpstr>PowerPoint Sunusu</vt:lpstr>
      <vt:lpstr>Hissedarlar sözleşmesi</vt:lpstr>
      <vt:lpstr>Kurumsal Yönetim nedir?</vt:lpstr>
      <vt:lpstr>Kurumsal Yönetim İlkeleri- 4 Ana İlke</vt:lpstr>
      <vt:lpstr>Kurumsallaşma Düzeyleri Yüksek Aile Şirketleri Ve Planlama Fonksiyonu </vt:lpstr>
      <vt:lpstr>PLANLAMA VE AİLE ŞİRKETLERİ</vt:lpstr>
      <vt:lpstr>ÖRGÜTLENME VE AİLE ŞİRKETLERİ</vt:lpstr>
      <vt:lpstr>YÜRÜTME KORDİNASYON VE AİLE ŞİRKETLERİ</vt:lpstr>
      <vt:lpstr>DENETİM ve AİLE ŞİRKETLERİ</vt:lpstr>
      <vt:lpstr>PowerPoint Sunusu</vt:lpstr>
      <vt:lpstr>Aile işleri özeldir…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Şirketlerde Kurumsallaşma ve Aile Anayasası</dc:title>
  <dc:creator>neslihan derin</dc:creator>
  <cp:lastModifiedBy>iktst</cp:lastModifiedBy>
  <cp:revision>32</cp:revision>
  <dcterms:created xsi:type="dcterms:W3CDTF">2019-12-12T08:42:07Z</dcterms:created>
  <dcterms:modified xsi:type="dcterms:W3CDTF">2019-12-12T11:48:59Z</dcterms:modified>
</cp:coreProperties>
</file>